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0"/>
  </p:notesMasterIdLst>
  <p:handoutMasterIdLst>
    <p:handoutMasterId r:id="rId21"/>
  </p:handoutMasterIdLst>
  <p:sldIdLst>
    <p:sldId id="257" r:id="rId2"/>
    <p:sldId id="258" r:id="rId3"/>
    <p:sldId id="260" r:id="rId4"/>
    <p:sldId id="261" r:id="rId5"/>
    <p:sldId id="262" r:id="rId6"/>
    <p:sldId id="264" r:id="rId7"/>
    <p:sldId id="263" r:id="rId8"/>
    <p:sldId id="265" r:id="rId9"/>
    <p:sldId id="266" r:id="rId10"/>
    <p:sldId id="267" r:id="rId11"/>
    <p:sldId id="269" r:id="rId12"/>
    <p:sldId id="268" r:id="rId13"/>
    <p:sldId id="270" r:id="rId14"/>
    <p:sldId id="271" r:id="rId15"/>
    <p:sldId id="272" r:id="rId16"/>
    <p:sldId id="273" r:id="rId17"/>
    <p:sldId id="284" r:id="rId18"/>
    <p:sldId id="283" r:id="rId19"/>
  </p:sldIdLst>
  <p:sldSz cx="9601200" cy="12801600" type="A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009" userDrawn="1">
          <p15:clr>
            <a:srgbClr val="A4A3A4"/>
          </p15:clr>
        </p15:guide>
        <p15:guide id="2" pos="302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7A573"/>
    <a:srgbClr val="51F02C"/>
    <a:srgbClr val="3EE30B"/>
    <a:srgbClr val="8CF573"/>
    <a:srgbClr val="AFF89E"/>
    <a:srgbClr val="5BF52B"/>
    <a:srgbClr val="A39B69"/>
    <a:srgbClr val="0F2131"/>
    <a:srgbClr val="24414A"/>
    <a:srgbClr val="DBBD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44" d="100"/>
          <a:sy n="44" d="100"/>
        </p:scale>
        <p:origin x="2472" y="91"/>
      </p:cViewPr>
      <p:guideLst>
        <p:guide orient="horz" pos="4009"/>
        <p:guide pos="302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E6DD53F3-229B-48AC-993B-9CC1A38253C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600C43DD-82F7-4B60-BAA4-8BAA62024DA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953299-98C5-43F2-9344-7A7C7E64DEF3}" type="datetimeFigureOut">
              <a:rPr lang="pt-BR" smtClean="0"/>
              <a:t>26/04/2024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1451E2E0-E08D-4614-BA0B-4CF618D0662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pt-BR"/>
              <a:t>FUNÇÕES BASICAS SQL - ALIELSON FERREIRA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3946D11E-8597-41E6-8960-E047BDDDB31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CB11C7-F791-442E-B271-CDC563532EA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7869691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31B479-1746-4FD0-8748-476FB595ED8B}" type="datetimeFigureOut">
              <a:rPr lang="pt-BR" smtClean="0"/>
              <a:t>26/04/2024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2271713" y="1143000"/>
            <a:ext cx="23145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pt-BR"/>
              <a:t>FUNÇÕES BASICAS SQL - ALIELSON FERREIRA</a:t>
            </a:r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61F302-0092-456E-8BE4-80365EF97AA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7417800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0090" y="2095078"/>
            <a:ext cx="8161020" cy="4456853"/>
          </a:xfrm>
        </p:spPr>
        <p:txBody>
          <a:bodyPr anchor="b"/>
          <a:lstStyle>
            <a:lvl1pPr algn="ctr">
              <a:defRPr sz="63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00150" y="6723804"/>
            <a:ext cx="7200900" cy="3090756"/>
          </a:xfrm>
        </p:spPr>
        <p:txBody>
          <a:bodyPr/>
          <a:lstStyle>
            <a:lvl1pPr marL="0" indent="0" algn="ctr">
              <a:buNone/>
              <a:defRPr sz="2520"/>
            </a:lvl1pPr>
            <a:lvl2pPr marL="480060" indent="0" algn="ctr">
              <a:buNone/>
              <a:defRPr sz="2100"/>
            </a:lvl2pPr>
            <a:lvl3pPr marL="960120" indent="0" algn="ctr">
              <a:buNone/>
              <a:defRPr sz="1890"/>
            </a:lvl3pPr>
            <a:lvl4pPr marL="1440180" indent="0" algn="ctr">
              <a:buNone/>
              <a:defRPr sz="1680"/>
            </a:lvl4pPr>
            <a:lvl5pPr marL="1920240" indent="0" algn="ctr">
              <a:buNone/>
              <a:defRPr sz="1680"/>
            </a:lvl5pPr>
            <a:lvl6pPr marL="2400300" indent="0" algn="ctr">
              <a:buNone/>
              <a:defRPr sz="1680"/>
            </a:lvl6pPr>
            <a:lvl7pPr marL="2880360" indent="0" algn="ctr">
              <a:buNone/>
              <a:defRPr sz="1680"/>
            </a:lvl7pPr>
            <a:lvl8pPr marL="3360420" indent="0" algn="ctr">
              <a:buNone/>
              <a:defRPr sz="1680"/>
            </a:lvl8pPr>
            <a:lvl9pPr marL="3840480" indent="0" algn="ctr">
              <a:buNone/>
              <a:defRPr sz="168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21DE9-03F1-4E49-BD28-9A08A4561A17}" type="datetime1">
              <a:rPr lang="pt-BR" smtClean="0"/>
              <a:t>26/04/2024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FUNÇÕES BASICAS SQL - ALIELSON FERREIRA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29DC0-D40E-4AD8-B479-6D86BF95FFF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561628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A6E9E-F9DE-42B2-B6F6-FEA8A6AB06DF}" type="datetime1">
              <a:rPr lang="pt-BR" smtClean="0"/>
              <a:t>26/04/2024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FUNÇÕES BASICAS SQL - ALIELSON FERREIRA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29DC0-D40E-4AD8-B479-6D86BF95FFF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695330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70859" y="681567"/>
            <a:ext cx="2070259" cy="10848764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60083" y="681567"/>
            <a:ext cx="6090761" cy="10848764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5338C-B11A-49DF-BAFA-F5003BFD9EC9}" type="datetime1">
              <a:rPr lang="pt-BR" smtClean="0"/>
              <a:t>26/04/2024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FUNÇÕES BASICAS SQL - ALIELSON FERREIRA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29DC0-D40E-4AD8-B479-6D86BF95FFF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662051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A869A5-2A6B-46CD-BCBF-06F5CC462BDD}" type="datetime1">
              <a:rPr lang="pt-BR" smtClean="0"/>
              <a:t>26/04/2024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FUNÇÕES BASICAS SQL - ALIELSON FERREIRA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29DC0-D40E-4AD8-B479-6D86BF95FFF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841179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082" y="3191514"/>
            <a:ext cx="8281035" cy="5325109"/>
          </a:xfrm>
        </p:spPr>
        <p:txBody>
          <a:bodyPr anchor="b"/>
          <a:lstStyle>
            <a:lvl1pPr>
              <a:defRPr sz="63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5082" y="8567000"/>
            <a:ext cx="8281035" cy="2800349"/>
          </a:xfrm>
        </p:spPr>
        <p:txBody>
          <a:bodyPr/>
          <a:lstStyle>
            <a:lvl1pPr marL="0" indent="0">
              <a:buNone/>
              <a:defRPr sz="2520">
                <a:solidFill>
                  <a:schemeClr val="tx1"/>
                </a:solidFill>
              </a:defRPr>
            </a:lvl1pPr>
            <a:lvl2pPr marL="48006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960120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3pPr>
            <a:lvl4pPr marL="14401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19202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4003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28803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3604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CC650-2E94-4EFA-83C1-38B73B339866}" type="datetime1">
              <a:rPr lang="pt-BR" smtClean="0"/>
              <a:t>26/04/2024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FUNÇÕES BASICAS SQL - ALIELSON FERREIRA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29DC0-D40E-4AD8-B479-6D86BF95FFF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588531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60083" y="3407833"/>
            <a:ext cx="4080510" cy="812249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60608" y="3407833"/>
            <a:ext cx="4080510" cy="812249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BD88E-1FE9-4BF9-B2F7-8748FF45D9CB}" type="datetime1">
              <a:rPr lang="pt-BR" smtClean="0"/>
              <a:t>26/04/2024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FUNÇÕES BASICAS SQL - ALIELSON FERREIRA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29DC0-D40E-4AD8-B479-6D86BF95FFF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574051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1333" y="681570"/>
            <a:ext cx="8281035" cy="2474384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1334" y="3138171"/>
            <a:ext cx="4061757" cy="1537969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1334" y="4676140"/>
            <a:ext cx="4061757" cy="687789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60608" y="3138171"/>
            <a:ext cx="4081761" cy="1537969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60608" y="4676140"/>
            <a:ext cx="4081761" cy="687789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4BAB7-E7E9-44B1-9EFE-1A4EBCAC70A5}" type="datetime1">
              <a:rPr lang="pt-BR" smtClean="0"/>
              <a:t>26/04/2024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FUNÇÕES BASICAS SQL - ALIELSON FERREIRA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29DC0-D40E-4AD8-B479-6D86BF95FFF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452134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4C9E91-9E0C-4E31-80CC-32CA8588F9F4}" type="datetime1">
              <a:rPr lang="pt-BR" smtClean="0"/>
              <a:t>26/04/2024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FUNÇÕES BASICAS SQL - ALIELSON FERREIRA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29DC0-D40E-4AD8-B479-6D86BF95FFF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26389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0C60D-4277-4DF2-B09D-46C6BD604C93}" type="datetime1">
              <a:rPr lang="pt-BR" smtClean="0"/>
              <a:t>26/04/2024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FUNÇÕES BASICAS SQL - ALIELSON FERREIRA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29DC0-D40E-4AD8-B479-6D86BF95FFF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210837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1333" y="853440"/>
            <a:ext cx="3096637" cy="2987040"/>
          </a:xfrm>
        </p:spPr>
        <p:txBody>
          <a:bodyPr anchor="b"/>
          <a:lstStyle>
            <a:lvl1pPr>
              <a:defRPr sz="336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81760" y="1843196"/>
            <a:ext cx="4860608" cy="9097433"/>
          </a:xfrm>
        </p:spPr>
        <p:txBody>
          <a:bodyPr/>
          <a:lstStyle>
            <a:lvl1pPr>
              <a:defRPr sz="3360"/>
            </a:lvl1pPr>
            <a:lvl2pPr>
              <a:defRPr sz="2940"/>
            </a:lvl2pPr>
            <a:lvl3pPr>
              <a:defRPr sz="252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1333" y="3840480"/>
            <a:ext cx="3096637" cy="7114964"/>
          </a:xfrm>
        </p:spPr>
        <p:txBody>
          <a:bodyPr/>
          <a:lstStyle>
            <a:lvl1pPr marL="0" indent="0">
              <a:buNone/>
              <a:defRPr sz="1680"/>
            </a:lvl1pPr>
            <a:lvl2pPr marL="480060" indent="0">
              <a:buNone/>
              <a:defRPr sz="1470"/>
            </a:lvl2pPr>
            <a:lvl3pPr marL="960120" indent="0">
              <a:buNone/>
              <a:defRPr sz="1260"/>
            </a:lvl3pPr>
            <a:lvl4pPr marL="1440180" indent="0">
              <a:buNone/>
              <a:defRPr sz="1050"/>
            </a:lvl4pPr>
            <a:lvl5pPr marL="1920240" indent="0">
              <a:buNone/>
              <a:defRPr sz="1050"/>
            </a:lvl5pPr>
            <a:lvl6pPr marL="2400300" indent="0">
              <a:buNone/>
              <a:defRPr sz="1050"/>
            </a:lvl6pPr>
            <a:lvl7pPr marL="2880360" indent="0">
              <a:buNone/>
              <a:defRPr sz="1050"/>
            </a:lvl7pPr>
            <a:lvl8pPr marL="3360420" indent="0">
              <a:buNone/>
              <a:defRPr sz="1050"/>
            </a:lvl8pPr>
            <a:lvl9pPr marL="3840480" indent="0">
              <a:buNone/>
              <a:defRPr sz="105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7B5B1-8C88-4E6B-9225-EB30ABA773EF}" type="datetime1">
              <a:rPr lang="pt-BR" smtClean="0"/>
              <a:t>26/04/2024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FUNÇÕES BASICAS SQL - ALIELSON FERREIRA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29DC0-D40E-4AD8-B479-6D86BF95FFF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218532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1333" y="853440"/>
            <a:ext cx="3096637" cy="2987040"/>
          </a:xfrm>
        </p:spPr>
        <p:txBody>
          <a:bodyPr anchor="b"/>
          <a:lstStyle>
            <a:lvl1pPr>
              <a:defRPr sz="336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081760" y="1843196"/>
            <a:ext cx="4860608" cy="9097433"/>
          </a:xfrm>
        </p:spPr>
        <p:txBody>
          <a:bodyPr anchor="t"/>
          <a:lstStyle>
            <a:lvl1pPr marL="0" indent="0">
              <a:buNone/>
              <a:defRPr sz="3360"/>
            </a:lvl1pPr>
            <a:lvl2pPr marL="480060" indent="0">
              <a:buNone/>
              <a:defRPr sz="2940"/>
            </a:lvl2pPr>
            <a:lvl3pPr marL="960120" indent="0">
              <a:buNone/>
              <a:defRPr sz="2520"/>
            </a:lvl3pPr>
            <a:lvl4pPr marL="1440180" indent="0">
              <a:buNone/>
              <a:defRPr sz="2100"/>
            </a:lvl4pPr>
            <a:lvl5pPr marL="1920240" indent="0">
              <a:buNone/>
              <a:defRPr sz="2100"/>
            </a:lvl5pPr>
            <a:lvl6pPr marL="2400300" indent="0">
              <a:buNone/>
              <a:defRPr sz="2100"/>
            </a:lvl6pPr>
            <a:lvl7pPr marL="2880360" indent="0">
              <a:buNone/>
              <a:defRPr sz="2100"/>
            </a:lvl7pPr>
            <a:lvl8pPr marL="3360420" indent="0">
              <a:buNone/>
              <a:defRPr sz="2100"/>
            </a:lvl8pPr>
            <a:lvl9pPr marL="3840480" indent="0">
              <a:buNone/>
              <a:defRPr sz="21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1333" y="3840480"/>
            <a:ext cx="3096637" cy="7114964"/>
          </a:xfrm>
        </p:spPr>
        <p:txBody>
          <a:bodyPr/>
          <a:lstStyle>
            <a:lvl1pPr marL="0" indent="0">
              <a:buNone/>
              <a:defRPr sz="1680"/>
            </a:lvl1pPr>
            <a:lvl2pPr marL="480060" indent="0">
              <a:buNone/>
              <a:defRPr sz="1470"/>
            </a:lvl2pPr>
            <a:lvl3pPr marL="960120" indent="0">
              <a:buNone/>
              <a:defRPr sz="1260"/>
            </a:lvl3pPr>
            <a:lvl4pPr marL="1440180" indent="0">
              <a:buNone/>
              <a:defRPr sz="1050"/>
            </a:lvl4pPr>
            <a:lvl5pPr marL="1920240" indent="0">
              <a:buNone/>
              <a:defRPr sz="1050"/>
            </a:lvl5pPr>
            <a:lvl6pPr marL="2400300" indent="0">
              <a:buNone/>
              <a:defRPr sz="1050"/>
            </a:lvl6pPr>
            <a:lvl7pPr marL="2880360" indent="0">
              <a:buNone/>
              <a:defRPr sz="1050"/>
            </a:lvl7pPr>
            <a:lvl8pPr marL="3360420" indent="0">
              <a:buNone/>
              <a:defRPr sz="1050"/>
            </a:lvl8pPr>
            <a:lvl9pPr marL="3840480" indent="0">
              <a:buNone/>
              <a:defRPr sz="105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0216E-7B1E-49EA-8C7A-17795629319F}" type="datetime1">
              <a:rPr lang="pt-BR" smtClean="0"/>
              <a:t>26/04/2024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FUNÇÕES BASICAS SQL - ALIELSON FERREIRA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29DC0-D40E-4AD8-B479-6D86BF95FFF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235501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90000"/>
            <a:lum/>
          </a:blip>
          <a:srcRect/>
          <a:stretch>
            <a:fillRect l="-69000" r="-6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60083" y="681570"/>
            <a:ext cx="8281035" cy="24743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0083" y="3407833"/>
            <a:ext cx="8281035" cy="8122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60083" y="11865189"/>
            <a:ext cx="2160270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B1D51E-F56A-4362-AA13-A05F67B3DC26}" type="datetime1">
              <a:rPr lang="pt-BR" smtClean="0"/>
              <a:t>26/04/2024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80398" y="11865189"/>
            <a:ext cx="3240405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pt-BR"/>
              <a:t>FUNÇÕES BASICAS SQL - ALIELSON FERREIRA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780848" y="11865189"/>
            <a:ext cx="2160270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829DC0-D40E-4AD8-B479-6D86BF95FFF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993151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l" defTabSz="960120" rtl="0" eaLnBrk="1" latinLnBrk="0" hangingPunct="1">
        <a:lnSpc>
          <a:spcPct val="90000"/>
        </a:lnSpc>
        <a:spcBef>
          <a:spcPct val="0"/>
        </a:spcBef>
        <a:buNone/>
        <a:defRPr sz="46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0030" indent="-240030" algn="l" defTabSz="960120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2940" kern="1200">
          <a:solidFill>
            <a:schemeClr val="tx1"/>
          </a:solidFill>
          <a:latin typeface="+mn-lt"/>
          <a:ea typeface="+mn-ea"/>
          <a:cs typeface="+mn-cs"/>
        </a:defRPr>
      </a:lvl1pPr>
      <a:lvl2pPr marL="72009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2pPr>
      <a:lvl3pPr marL="120015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8021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216027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64033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312039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60045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408051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1pPr>
      <a:lvl2pPr marL="4800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2pPr>
      <a:lvl3pPr marL="96012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3pPr>
      <a:lvl4pPr marL="14401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192024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40030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28803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36042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38404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github.com/alielsonfp/prompts-recipe-to-create-a-ebook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microsoft.com/office/2007/relationships/hdphoto" Target="../media/hdphoto2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9EAB558B-7C16-44E4-988A-A7093F6984BB}"/>
              </a:ext>
            </a:extLst>
          </p:cNvPr>
          <p:cNvSpPr/>
          <p:nvPr/>
        </p:nvSpPr>
        <p:spPr>
          <a:xfrm>
            <a:off x="0" y="8792"/>
            <a:ext cx="9601200" cy="12801600"/>
          </a:xfrm>
          <a:prstGeom prst="rect">
            <a:avLst/>
          </a:prstGeom>
          <a:solidFill>
            <a:srgbClr val="A7A573"/>
          </a:solidFill>
          <a:ln>
            <a:solidFill>
              <a:srgbClr val="2441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A872467-9833-4545-BCBB-CC5002C205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601200" cy="960120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DC46E152-F734-4488-B158-1798D627EA3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0" y="4380767"/>
            <a:ext cx="874835" cy="839665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32B36C49-EBAD-4FA0-AB5C-6F762DD78759}"/>
              </a:ext>
            </a:extLst>
          </p:cNvPr>
          <p:cNvSpPr txBox="1"/>
          <p:nvPr/>
        </p:nvSpPr>
        <p:spPr>
          <a:xfrm>
            <a:off x="4352192" y="5952392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AAC7768-0259-435D-8222-7700BDB64983}"/>
              </a:ext>
            </a:extLst>
          </p:cNvPr>
          <p:cNvSpPr txBox="1"/>
          <p:nvPr/>
        </p:nvSpPr>
        <p:spPr>
          <a:xfrm>
            <a:off x="369277" y="10269415"/>
            <a:ext cx="8845061" cy="2004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8" name="Espaço Reservado para Número de Slide 7">
            <a:extLst>
              <a:ext uri="{FF2B5EF4-FFF2-40B4-BE49-F238E27FC236}">
                <a16:creationId xmlns:a16="http://schemas.microsoft.com/office/drawing/2014/main" id="{B12112D5-9C70-498D-B15E-3C5952CC5C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29DC0-D40E-4AD8-B479-6D86BF95FFF2}" type="slidenum">
              <a:rPr lang="pt-BR" smtClean="0"/>
              <a:t>1</a:t>
            </a:fld>
            <a:endParaRPr lang="pt-BR"/>
          </a:p>
        </p:txBody>
      </p:sp>
      <p:sp>
        <p:nvSpPr>
          <p:cNvPr id="10" name="fundo_subtitulo">
            <a:extLst>
              <a:ext uri="{FF2B5EF4-FFF2-40B4-BE49-F238E27FC236}">
                <a16:creationId xmlns:a16="http://schemas.microsoft.com/office/drawing/2014/main" id="{CECE1AD7-AD65-2877-B848-F4A38CF96147}"/>
              </a:ext>
            </a:extLst>
          </p:cNvPr>
          <p:cNvSpPr/>
          <p:nvPr/>
        </p:nvSpPr>
        <p:spPr>
          <a:xfrm>
            <a:off x="8792" y="943888"/>
            <a:ext cx="9601200" cy="830997"/>
          </a:xfrm>
          <a:prstGeom prst="rect">
            <a:avLst/>
          </a:prstGeom>
          <a:solidFill>
            <a:srgbClr val="51F02C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11" name="subtitulo">
            <a:extLst>
              <a:ext uri="{FF2B5EF4-FFF2-40B4-BE49-F238E27FC236}">
                <a16:creationId xmlns:a16="http://schemas.microsoft.com/office/drawing/2014/main" id="{429024B7-8E30-E5DB-74CA-5CCE07B84C5A}"/>
              </a:ext>
            </a:extLst>
          </p:cNvPr>
          <p:cNvSpPr txBox="1"/>
          <p:nvPr/>
        </p:nvSpPr>
        <p:spPr>
          <a:xfrm>
            <a:off x="650240" y="943888"/>
            <a:ext cx="83183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4800" dirty="0">
                <a:solidFill>
                  <a:schemeClr val="bg1"/>
                </a:solidFill>
                <a:latin typeface="Impact" panose="020B0806030902050204" pitchFamily="34" charset="0"/>
              </a:rPr>
              <a:t>DOMINE AS FUNÇÕES BASICAS SQL</a:t>
            </a:r>
          </a:p>
        </p:txBody>
      </p:sp>
      <p:sp>
        <p:nvSpPr>
          <p:cNvPr id="12" name="CaixaDeTexto 9">
            <a:extLst>
              <a:ext uri="{FF2B5EF4-FFF2-40B4-BE49-F238E27FC236}">
                <a16:creationId xmlns:a16="http://schemas.microsoft.com/office/drawing/2014/main" id="{87405FB1-0AFE-DF6D-4838-8755D3F2C988}"/>
              </a:ext>
            </a:extLst>
          </p:cNvPr>
          <p:cNvSpPr txBox="1"/>
          <p:nvPr/>
        </p:nvSpPr>
        <p:spPr>
          <a:xfrm>
            <a:off x="0" y="9961279"/>
            <a:ext cx="10124699" cy="1631216"/>
          </a:xfrm>
          <a:prstGeom prst="rect">
            <a:avLst/>
          </a:prstGeom>
          <a:noFill/>
          <a:effectLst>
            <a:glow rad="1092200">
              <a:schemeClr val="accent1">
                <a:alpha val="28000"/>
              </a:schemeClr>
            </a:glow>
            <a:outerShdw blurRad="50800" dist="50800" dir="5400000" algn="ctr" rotWithShape="0">
              <a:srgbClr val="000000"/>
            </a:outerShdw>
          </a:effectLst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5000" b="0" i="0" dirty="0">
                <a:solidFill>
                  <a:srgbClr val="0D0D0D"/>
                </a:solidFill>
                <a:effectLst/>
                <a:latin typeface="Söhne"/>
              </a:rPr>
              <a:t>Vault-79: Desvendando Fortalezas de Dados com SQL</a:t>
            </a:r>
            <a:endParaRPr lang="pt-BR" sz="5000" dirty="0">
              <a:solidFill>
                <a:schemeClr val="bg1"/>
              </a:solidFill>
              <a:effectLst>
                <a:glow rad="342900">
                  <a:srgbClr val="37ABFF"/>
                </a:glow>
              </a:effectLst>
              <a:latin typeface="8BIT WONDER" panose="00000400000000000000" pitchFamily="2" charset="0"/>
            </a:endParaRPr>
          </a:p>
        </p:txBody>
      </p:sp>
      <p:sp>
        <p:nvSpPr>
          <p:cNvPr id="13" name="fundo_rodape">
            <a:extLst>
              <a:ext uri="{FF2B5EF4-FFF2-40B4-BE49-F238E27FC236}">
                <a16:creationId xmlns:a16="http://schemas.microsoft.com/office/drawing/2014/main" id="{8A5EDDAD-04F3-2FDC-9612-B1EBD47701CD}"/>
              </a:ext>
            </a:extLst>
          </p:cNvPr>
          <p:cNvSpPr/>
          <p:nvPr/>
        </p:nvSpPr>
        <p:spPr>
          <a:xfrm>
            <a:off x="2599064" y="11485132"/>
            <a:ext cx="3997146" cy="830997"/>
          </a:xfrm>
          <a:prstGeom prst="rect">
            <a:avLst/>
          </a:prstGeom>
          <a:solidFill>
            <a:srgbClr val="A7A5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4000" dirty="0">
                <a:solidFill>
                  <a:srgbClr val="0D0A27"/>
                </a:solidFill>
                <a:latin typeface="Impact" panose="020B0806030902050204" pitchFamily="34" charset="0"/>
              </a:rPr>
              <a:t>Alielson Ferreira</a:t>
            </a:r>
          </a:p>
        </p:txBody>
      </p:sp>
    </p:spTree>
    <p:extLst>
      <p:ext uri="{BB962C8B-B14F-4D97-AF65-F5344CB8AC3E}">
        <p14:creationId xmlns:p14="http://schemas.microsoft.com/office/powerpoint/2010/main" val="34293836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aixaDeTexto 15">
            <a:extLst>
              <a:ext uri="{FF2B5EF4-FFF2-40B4-BE49-F238E27FC236}">
                <a16:creationId xmlns:a16="http://schemas.microsoft.com/office/drawing/2014/main" id="{57B84716-4C6A-4F6A-AE46-F8F0CC5442D8}"/>
              </a:ext>
            </a:extLst>
          </p:cNvPr>
          <p:cNvSpPr txBox="1"/>
          <p:nvPr/>
        </p:nvSpPr>
        <p:spPr>
          <a:xfrm>
            <a:off x="2066193" y="665737"/>
            <a:ext cx="65063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  <a:latin typeface="Impact" panose="020B0806030902050204" pitchFamily="34" charset="0"/>
              </a:rPr>
              <a:t>GROUP BY: AGRUPANDO E AGREGANDO DADOS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2BE0821C-125C-487C-8A69-C34B9639004E}"/>
              </a:ext>
            </a:extLst>
          </p:cNvPr>
          <p:cNvSpPr txBox="1"/>
          <p:nvPr/>
        </p:nvSpPr>
        <p:spPr>
          <a:xfrm>
            <a:off x="1624563" y="1941657"/>
            <a:ext cx="650630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0" i="0" dirty="0">
                <a:solidFill>
                  <a:schemeClr val="bg1"/>
                </a:solidFill>
                <a:effectLst/>
                <a:latin typeface="Söhne"/>
              </a:rPr>
              <a:t>A cláusula </a:t>
            </a:r>
            <a:r>
              <a:rPr lang="pt-BR" sz="2400" b="1" i="0" dirty="0">
                <a:solidFill>
                  <a:schemeClr val="bg1"/>
                </a:solidFill>
                <a:effectLst/>
                <a:latin typeface="Söhne"/>
              </a:rPr>
              <a:t>GROUP BY </a:t>
            </a:r>
            <a:r>
              <a:rPr lang="pt-BR" sz="2400" b="0" i="0" dirty="0">
                <a:solidFill>
                  <a:schemeClr val="bg1"/>
                </a:solidFill>
                <a:effectLst/>
                <a:latin typeface="Söhne"/>
              </a:rPr>
              <a:t>é usada para agrupar linhas que têm o mesmo valor em uma ou mais colunas e aplicar funções de agregação a elas. Isso nos permite segmentar os dados com base em categorias específicas e realizar cálculos agregados dentro desses grupos.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ED917698-0982-46B5-936E-E6865859DE7F}"/>
              </a:ext>
            </a:extLst>
          </p:cNvPr>
          <p:cNvSpPr/>
          <p:nvPr/>
        </p:nvSpPr>
        <p:spPr>
          <a:xfrm flipV="1">
            <a:off x="638002" y="-45913"/>
            <a:ext cx="175578" cy="1423300"/>
          </a:xfrm>
          <a:prstGeom prst="rect">
            <a:avLst/>
          </a:prstGeom>
          <a:gradFill flip="none" rotWithShape="1">
            <a:gsLst>
              <a:gs pos="0">
                <a:srgbClr val="3EE30B"/>
              </a:gs>
              <a:gs pos="100000">
                <a:srgbClr val="8CF57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AA73B840-5B7F-47A0-8890-1247329096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49981"/>
            <a:ext cx="9601200" cy="3157318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6F90E36A-D730-464C-AEA6-391445120A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363" y="9059413"/>
            <a:ext cx="7420708" cy="3601059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427A27BD-619A-4931-B001-9D31D884E071}"/>
              </a:ext>
            </a:extLst>
          </p:cNvPr>
          <p:cNvSpPr txBox="1"/>
          <p:nvPr/>
        </p:nvSpPr>
        <p:spPr>
          <a:xfrm>
            <a:off x="967154" y="7122575"/>
            <a:ext cx="8537332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pt-BR" sz="2400" b="0" i="0" dirty="0">
              <a:solidFill>
                <a:schemeClr val="bg1"/>
              </a:solidFill>
              <a:effectLst/>
              <a:latin typeface="Söhne"/>
            </a:endParaRPr>
          </a:p>
          <a:p>
            <a:r>
              <a:rPr lang="pt-BR" sz="2400" b="0" i="0" dirty="0">
                <a:solidFill>
                  <a:schemeClr val="bg1"/>
                </a:solidFill>
                <a:effectLst/>
                <a:latin typeface="Söhne"/>
              </a:rPr>
              <a:t>Estamos agrupando os habitantes por profissão e contando quantos habitantes pertencem a cada profissão. Isso nos mostra quantos habitantes desempenham cada função, oferecendo uma visão da distribuição da força de trabalho na </a:t>
            </a:r>
            <a:r>
              <a:rPr lang="pt-BR" sz="2400" b="0" i="0" dirty="0" err="1">
                <a:solidFill>
                  <a:schemeClr val="bg1"/>
                </a:solidFill>
                <a:effectLst/>
                <a:latin typeface="Söhne"/>
              </a:rPr>
              <a:t>Vault</a:t>
            </a:r>
            <a:r>
              <a:rPr lang="pt-BR" sz="2400" b="0" i="0" dirty="0">
                <a:solidFill>
                  <a:schemeClr val="bg1"/>
                </a:solidFill>
                <a:effectLst/>
                <a:latin typeface="Söhne"/>
              </a:rPr>
              <a:t>.</a:t>
            </a:r>
            <a:endParaRPr lang="pt-BR" sz="2400" dirty="0">
              <a:solidFill>
                <a:schemeClr val="bg1"/>
              </a:solidFill>
            </a:endParaRPr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948D773E-0119-4581-8DA5-F5D573E5E1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29DC0-D40E-4AD8-B479-6D86BF95FFF2}" type="slidenum">
              <a:rPr lang="pt-BR" smtClean="0"/>
              <a:t>10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97F89C4B-A30D-49C0-BAC2-E2569B5594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FUNÇÕES BASICAS SQL - ALIELSON FERREIRA</a:t>
            </a:r>
          </a:p>
        </p:txBody>
      </p:sp>
    </p:spTree>
    <p:extLst>
      <p:ext uri="{BB962C8B-B14F-4D97-AF65-F5344CB8AC3E}">
        <p14:creationId xmlns:p14="http://schemas.microsoft.com/office/powerpoint/2010/main" val="18685979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aixaDeTexto 15">
            <a:extLst>
              <a:ext uri="{FF2B5EF4-FFF2-40B4-BE49-F238E27FC236}">
                <a16:creationId xmlns:a16="http://schemas.microsoft.com/office/drawing/2014/main" id="{57B84716-4C6A-4F6A-AE46-F8F0CC5442D8}"/>
              </a:ext>
            </a:extLst>
          </p:cNvPr>
          <p:cNvSpPr txBox="1"/>
          <p:nvPr/>
        </p:nvSpPr>
        <p:spPr>
          <a:xfrm>
            <a:off x="2453054" y="665737"/>
            <a:ext cx="53193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  <a:latin typeface="Impact" panose="020B0806030902050204" pitchFamily="34" charset="0"/>
              </a:rPr>
              <a:t>WHERE: CONDIÇÕES AVANÇADAS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2BE0821C-125C-487C-8A69-C34B9639004E}"/>
              </a:ext>
            </a:extLst>
          </p:cNvPr>
          <p:cNvSpPr txBox="1"/>
          <p:nvPr/>
        </p:nvSpPr>
        <p:spPr>
          <a:xfrm>
            <a:off x="1859573" y="1572325"/>
            <a:ext cx="650630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0" i="0" dirty="0">
                <a:solidFill>
                  <a:schemeClr val="bg1"/>
                </a:solidFill>
                <a:effectLst/>
                <a:latin typeface="Söhne"/>
              </a:rPr>
              <a:t>A cláusula </a:t>
            </a:r>
            <a:r>
              <a:rPr lang="pt-BR" sz="2400" b="1" i="0" dirty="0">
                <a:solidFill>
                  <a:schemeClr val="bg1"/>
                </a:solidFill>
                <a:effectLst/>
                <a:latin typeface="Söhne"/>
              </a:rPr>
              <a:t>WHERE</a:t>
            </a:r>
            <a:r>
              <a:rPr lang="pt-BR" sz="2400" b="0" i="0" dirty="0">
                <a:solidFill>
                  <a:schemeClr val="bg1"/>
                </a:solidFill>
                <a:effectLst/>
                <a:latin typeface="Söhne"/>
              </a:rPr>
              <a:t> é usada para filtrar os resultados de uma consulta com base em uma condição específica. Condições mais avançadas podem incluir operadores lógicos como </a:t>
            </a:r>
            <a:r>
              <a:rPr lang="pt-BR" sz="2400" b="1" i="0" dirty="0">
                <a:solidFill>
                  <a:schemeClr val="bg1"/>
                </a:solidFill>
                <a:effectLst/>
                <a:latin typeface="Söhne"/>
              </a:rPr>
              <a:t>AND</a:t>
            </a:r>
            <a:r>
              <a:rPr lang="pt-BR" sz="2400" b="0" i="0" dirty="0">
                <a:solidFill>
                  <a:schemeClr val="bg1"/>
                </a:solidFill>
                <a:effectLst/>
                <a:latin typeface="Söhne"/>
              </a:rPr>
              <a:t>, </a:t>
            </a:r>
            <a:r>
              <a:rPr lang="pt-BR" sz="2400" b="1" i="0" dirty="0">
                <a:solidFill>
                  <a:schemeClr val="bg1"/>
                </a:solidFill>
                <a:effectLst/>
                <a:latin typeface="Söhne"/>
              </a:rPr>
              <a:t>OR</a:t>
            </a:r>
            <a:r>
              <a:rPr lang="pt-BR" sz="2400" b="0" i="0" dirty="0">
                <a:solidFill>
                  <a:schemeClr val="bg1"/>
                </a:solidFill>
                <a:effectLst/>
                <a:latin typeface="Söhne"/>
              </a:rPr>
              <a:t> e </a:t>
            </a:r>
            <a:r>
              <a:rPr lang="pt-BR" sz="2400" b="1" i="0" dirty="0">
                <a:solidFill>
                  <a:schemeClr val="bg1"/>
                </a:solidFill>
                <a:effectLst/>
                <a:latin typeface="Söhne"/>
              </a:rPr>
              <a:t>NOT</a:t>
            </a:r>
            <a:r>
              <a:rPr lang="pt-BR" sz="2400" b="0" i="0" dirty="0">
                <a:solidFill>
                  <a:schemeClr val="bg1"/>
                </a:solidFill>
                <a:effectLst/>
                <a:latin typeface="Söhne"/>
              </a:rPr>
              <a:t>, juntamente com operadores de comparação como </a:t>
            </a:r>
            <a:r>
              <a:rPr lang="pt-BR" sz="2400" b="1" i="0" dirty="0">
                <a:solidFill>
                  <a:schemeClr val="bg1"/>
                </a:solidFill>
                <a:effectLst/>
                <a:latin typeface="Söhne"/>
              </a:rPr>
              <a:t>&gt;</a:t>
            </a:r>
            <a:r>
              <a:rPr lang="pt-BR" sz="2400" b="0" i="0" dirty="0">
                <a:solidFill>
                  <a:schemeClr val="bg1"/>
                </a:solidFill>
                <a:effectLst/>
                <a:latin typeface="Söhne"/>
              </a:rPr>
              <a:t>, </a:t>
            </a:r>
            <a:r>
              <a:rPr lang="pt-BR" sz="2400" b="1" i="0" dirty="0">
                <a:solidFill>
                  <a:schemeClr val="bg1"/>
                </a:solidFill>
                <a:effectLst/>
                <a:latin typeface="Söhne"/>
              </a:rPr>
              <a:t>&lt;</a:t>
            </a:r>
            <a:r>
              <a:rPr lang="pt-BR" sz="2400" b="0" i="0" dirty="0">
                <a:solidFill>
                  <a:schemeClr val="bg1"/>
                </a:solidFill>
                <a:effectLst/>
                <a:latin typeface="Söhne"/>
              </a:rPr>
              <a:t>, </a:t>
            </a:r>
            <a:r>
              <a:rPr lang="pt-BR" sz="2400" b="1" i="0" dirty="0">
                <a:solidFill>
                  <a:schemeClr val="bg1"/>
                </a:solidFill>
                <a:effectLst/>
                <a:latin typeface="Söhne"/>
              </a:rPr>
              <a:t>=</a:t>
            </a:r>
            <a:r>
              <a:rPr lang="pt-BR" sz="2400" b="0" i="0" dirty="0">
                <a:solidFill>
                  <a:schemeClr val="bg1"/>
                </a:solidFill>
                <a:effectLst/>
                <a:latin typeface="Söhne"/>
              </a:rPr>
              <a:t>, </a:t>
            </a:r>
            <a:r>
              <a:rPr lang="pt-BR" sz="2400" b="1" i="0" dirty="0">
                <a:solidFill>
                  <a:schemeClr val="bg1"/>
                </a:solidFill>
                <a:effectLst/>
                <a:latin typeface="Söhne"/>
              </a:rPr>
              <a:t>!=</a:t>
            </a:r>
            <a:r>
              <a:rPr lang="pt-BR" sz="2400" b="0" i="0" dirty="0">
                <a:solidFill>
                  <a:schemeClr val="bg1"/>
                </a:solidFill>
                <a:effectLst/>
                <a:latin typeface="Söhne"/>
              </a:rPr>
              <a:t>, entre outros.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ED917698-0982-46B5-936E-E6865859DE7F}"/>
              </a:ext>
            </a:extLst>
          </p:cNvPr>
          <p:cNvSpPr/>
          <p:nvPr/>
        </p:nvSpPr>
        <p:spPr>
          <a:xfrm flipV="1">
            <a:off x="638002" y="-45913"/>
            <a:ext cx="175578" cy="1423300"/>
          </a:xfrm>
          <a:prstGeom prst="rect">
            <a:avLst/>
          </a:prstGeom>
          <a:gradFill flip="none" rotWithShape="1">
            <a:gsLst>
              <a:gs pos="0">
                <a:srgbClr val="3EE30B"/>
              </a:gs>
              <a:gs pos="100000">
                <a:srgbClr val="8CF57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427A27BD-619A-4931-B001-9D31D884E071}"/>
              </a:ext>
            </a:extLst>
          </p:cNvPr>
          <p:cNvSpPr txBox="1"/>
          <p:nvPr/>
        </p:nvSpPr>
        <p:spPr>
          <a:xfrm>
            <a:off x="1652953" y="7280837"/>
            <a:ext cx="671292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b="0" i="0" dirty="0">
                <a:solidFill>
                  <a:schemeClr val="bg1"/>
                </a:solidFill>
                <a:effectLst/>
                <a:latin typeface="Söhne"/>
              </a:rPr>
              <a:t>O resultado exibe habitantes que possuem idade acima de 30 anos e que exercem a profissão de engenheiro.</a:t>
            </a:r>
            <a:endParaRPr lang="pt-BR" sz="2400" dirty="0">
              <a:solidFill>
                <a:schemeClr val="bg1"/>
              </a:solidFill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D2DDDCB-7797-45A3-AC16-0B259A6E52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24542"/>
            <a:ext cx="9601200" cy="2312402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8788EC86-57C8-4A08-A4D5-8460362F28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0" y="8850497"/>
            <a:ext cx="8365880" cy="3475058"/>
          </a:xfrm>
          <a:prstGeom prst="rect">
            <a:avLst/>
          </a:prstGeom>
        </p:spPr>
      </p:pic>
      <p:sp>
        <p:nvSpPr>
          <p:cNvPr id="8" name="Espaço Reservado para Número de Slide 7">
            <a:extLst>
              <a:ext uri="{FF2B5EF4-FFF2-40B4-BE49-F238E27FC236}">
                <a16:creationId xmlns:a16="http://schemas.microsoft.com/office/drawing/2014/main" id="{CADA24D6-BD68-49C4-BF28-728216CBA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29DC0-D40E-4AD8-B479-6D86BF95FFF2}" type="slidenum">
              <a:rPr lang="pt-BR" smtClean="0"/>
              <a:t>11</a:t>
            </a:fld>
            <a:endParaRPr lang="pt-BR"/>
          </a:p>
        </p:txBody>
      </p:sp>
      <p:sp>
        <p:nvSpPr>
          <p:cNvPr id="9" name="Espaço Reservado para Rodapé 8">
            <a:extLst>
              <a:ext uri="{FF2B5EF4-FFF2-40B4-BE49-F238E27FC236}">
                <a16:creationId xmlns:a16="http://schemas.microsoft.com/office/drawing/2014/main" id="{069B3187-E3EF-4FA7-8DD4-37C0BDEE15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FUNÇÕES BASICAS SQL - ALIELSON FERREIRA</a:t>
            </a:r>
          </a:p>
        </p:txBody>
      </p:sp>
    </p:spTree>
    <p:extLst>
      <p:ext uri="{BB962C8B-B14F-4D97-AF65-F5344CB8AC3E}">
        <p14:creationId xmlns:p14="http://schemas.microsoft.com/office/powerpoint/2010/main" val="14634942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aixaDeTexto 15">
            <a:extLst>
              <a:ext uri="{FF2B5EF4-FFF2-40B4-BE49-F238E27FC236}">
                <a16:creationId xmlns:a16="http://schemas.microsoft.com/office/drawing/2014/main" id="{57B84716-4C6A-4F6A-AE46-F8F0CC5442D8}"/>
              </a:ext>
            </a:extLst>
          </p:cNvPr>
          <p:cNvSpPr txBox="1"/>
          <p:nvPr/>
        </p:nvSpPr>
        <p:spPr>
          <a:xfrm>
            <a:off x="2453054" y="665737"/>
            <a:ext cx="53193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  <a:latin typeface="Impact" panose="020B0806030902050204" pitchFamily="34" charset="0"/>
              </a:rPr>
              <a:t>HAVING: FILTRANDO AGRUPAMENTOS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2BE0821C-125C-487C-8A69-C34B9639004E}"/>
              </a:ext>
            </a:extLst>
          </p:cNvPr>
          <p:cNvSpPr txBox="1"/>
          <p:nvPr/>
        </p:nvSpPr>
        <p:spPr>
          <a:xfrm>
            <a:off x="1859573" y="1572325"/>
            <a:ext cx="650630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0" i="0" dirty="0">
                <a:solidFill>
                  <a:schemeClr val="bg1"/>
                </a:solidFill>
                <a:effectLst/>
                <a:latin typeface="Söhne"/>
              </a:rPr>
              <a:t>A cláusula </a:t>
            </a:r>
            <a:r>
              <a:rPr lang="pt-BR" sz="2400" b="1" i="0" dirty="0">
                <a:solidFill>
                  <a:schemeClr val="bg1"/>
                </a:solidFill>
                <a:effectLst/>
                <a:latin typeface="Söhne"/>
              </a:rPr>
              <a:t>HAVING</a:t>
            </a:r>
            <a:r>
              <a:rPr lang="pt-BR" sz="2400" b="0" i="0" dirty="0">
                <a:solidFill>
                  <a:schemeClr val="bg1"/>
                </a:solidFill>
                <a:effectLst/>
                <a:latin typeface="Söhne"/>
              </a:rPr>
              <a:t> é usada em conjunto com a cláusula </a:t>
            </a:r>
            <a:r>
              <a:rPr lang="pt-BR" sz="2400" b="1" i="0" dirty="0">
                <a:solidFill>
                  <a:schemeClr val="bg1"/>
                </a:solidFill>
                <a:effectLst/>
                <a:latin typeface="Söhne"/>
              </a:rPr>
              <a:t>GROUP BY </a:t>
            </a:r>
            <a:r>
              <a:rPr lang="pt-BR" sz="2400" b="0" i="0" dirty="0">
                <a:solidFill>
                  <a:schemeClr val="bg1"/>
                </a:solidFill>
                <a:effectLst/>
                <a:latin typeface="Söhne"/>
              </a:rPr>
              <a:t>para filtrar os resultados de grupos agregados com base em uma condição específica. Enquanto a cláusula </a:t>
            </a:r>
            <a:r>
              <a:rPr lang="pt-BR" sz="2400" b="1" i="0" dirty="0">
                <a:solidFill>
                  <a:schemeClr val="bg1"/>
                </a:solidFill>
                <a:effectLst/>
                <a:latin typeface="Söhne"/>
              </a:rPr>
              <a:t>WHERE</a:t>
            </a:r>
            <a:r>
              <a:rPr lang="pt-BR" sz="2400" b="0" i="0" dirty="0">
                <a:solidFill>
                  <a:schemeClr val="bg1"/>
                </a:solidFill>
                <a:effectLst/>
                <a:latin typeface="Söhne"/>
              </a:rPr>
              <a:t> é usada para filtrar linhas antes da agregação, a cláusula </a:t>
            </a:r>
            <a:r>
              <a:rPr lang="pt-BR" sz="2400" b="1" i="0" dirty="0">
                <a:solidFill>
                  <a:schemeClr val="bg1"/>
                </a:solidFill>
                <a:effectLst/>
                <a:latin typeface="Söhne"/>
              </a:rPr>
              <a:t>HAVING</a:t>
            </a:r>
            <a:r>
              <a:rPr lang="pt-BR" sz="2400" b="0" i="0" dirty="0">
                <a:solidFill>
                  <a:schemeClr val="bg1"/>
                </a:solidFill>
                <a:effectLst/>
                <a:latin typeface="Söhne"/>
              </a:rPr>
              <a:t> é usada para filtrar grupos depois da agregação.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ED917698-0982-46B5-936E-E6865859DE7F}"/>
              </a:ext>
            </a:extLst>
          </p:cNvPr>
          <p:cNvSpPr/>
          <p:nvPr/>
        </p:nvSpPr>
        <p:spPr>
          <a:xfrm flipV="1">
            <a:off x="638002" y="-45913"/>
            <a:ext cx="175578" cy="1423300"/>
          </a:xfrm>
          <a:prstGeom prst="rect">
            <a:avLst/>
          </a:prstGeom>
          <a:gradFill flip="none" rotWithShape="1">
            <a:gsLst>
              <a:gs pos="0">
                <a:srgbClr val="3EE30B"/>
              </a:gs>
              <a:gs pos="100000">
                <a:srgbClr val="8CF57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427A27BD-619A-4931-B001-9D31D884E071}"/>
              </a:ext>
            </a:extLst>
          </p:cNvPr>
          <p:cNvSpPr txBox="1"/>
          <p:nvPr/>
        </p:nvSpPr>
        <p:spPr>
          <a:xfrm>
            <a:off x="1652953" y="7280837"/>
            <a:ext cx="6712927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pt-BR" sz="2400" b="0" i="0" dirty="0">
              <a:solidFill>
                <a:schemeClr val="bg1"/>
              </a:solidFill>
              <a:effectLst/>
              <a:latin typeface="Söhne"/>
            </a:endParaRPr>
          </a:p>
          <a:p>
            <a:r>
              <a:rPr lang="pt-BR" sz="2400" b="0" i="0" dirty="0">
                <a:solidFill>
                  <a:schemeClr val="bg1"/>
                </a:solidFill>
                <a:effectLst/>
                <a:latin typeface="Söhne"/>
              </a:rPr>
              <a:t>Estamos contando quantos habitantes têm cada profissão e usando a cláusula </a:t>
            </a:r>
            <a:r>
              <a:rPr lang="pt-BR" sz="2400" b="1" i="0" dirty="0">
                <a:solidFill>
                  <a:schemeClr val="bg1"/>
                </a:solidFill>
                <a:effectLst/>
                <a:latin typeface="Söhne"/>
              </a:rPr>
              <a:t>HAVING</a:t>
            </a:r>
            <a:r>
              <a:rPr lang="pt-BR" sz="2400" b="0" i="0" dirty="0">
                <a:solidFill>
                  <a:schemeClr val="bg1"/>
                </a:solidFill>
                <a:effectLst/>
                <a:latin typeface="Söhne"/>
              </a:rPr>
              <a:t> para mostrar apenas as profissões com mais de 10 membros.</a:t>
            </a:r>
            <a:endParaRPr lang="pt-BR" sz="2400" dirty="0">
              <a:solidFill>
                <a:schemeClr val="bg1"/>
              </a:solidFill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50B80FD-725C-4B49-919D-75DF9C6F21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987" y="4249981"/>
            <a:ext cx="7771460" cy="3228145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BEF93176-4024-43EE-ADF3-5C4EF428A3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2057" y="9064540"/>
            <a:ext cx="6954717" cy="2888883"/>
          </a:xfrm>
          <a:prstGeom prst="rect">
            <a:avLst/>
          </a:prstGeom>
        </p:spPr>
      </p:pic>
      <p:sp>
        <p:nvSpPr>
          <p:cNvPr id="8" name="Espaço Reservado para Número de Slide 7">
            <a:extLst>
              <a:ext uri="{FF2B5EF4-FFF2-40B4-BE49-F238E27FC236}">
                <a16:creationId xmlns:a16="http://schemas.microsoft.com/office/drawing/2014/main" id="{148076AA-1F1A-4ECA-9E54-9322DC1D8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29DC0-D40E-4AD8-B479-6D86BF95FFF2}" type="slidenum">
              <a:rPr lang="pt-BR" smtClean="0"/>
              <a:t>12</a:t>
            </a:fld>
            <a:endParaRPr lang="pt-BR"/>
          </a:p>
        </p:txBody>
      </p:sp>
      <p:sp>
        <p:nvSpPr>
          <p:cNvPr id="9" name="Espaço Reservado para Rodapé 8">
            <a:extLst>
              <a:ext uri="{FF2B5EF4-FFF2-40B4-BE49-F238E27FC236}">
                <a16:creationId xmlns:a16="http://schemas.microsoft.com/office/drawing/2014/main" id="{AE83A6E0-4B6C-499E-846E-490F9F3DF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FUNÇÕES BASICAS SQL - ALIELSON FERREIRA</a:t>
            </a:r>
          </a:p>
        </p:txBody>
      </p:sp>
    </p:spTree>
    <p:extLst>
      <p:ext uri="{BB962C8B-B14F-4D97-AF65-F5344CB8AC3E}">
        <p14:creationId xmlns:p14="http://schemas.microsoft.com/office/powerpoint/2010/main" val="13040895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C22F5BF0-9DDC-46FB-B816-0C721873FCD2}"/>
              </a:ext>
            </a:extLst>
          </p:cNvPr>
          <p:cNvSpPr/>
          <p:nvPr/>
        </p:nvSpPr>
        <p:spPr>
          <a:xfrm>
            <a:off x="-509954" y="-351692"/>
            <a:ext cx="10111154" cy="1315329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F6D14781-0FA4-4ABF-9B6E-8B5226831FD0}"/>
              </a:ext>
            </a:extLst>
          </p:cNvPr>
          <p:cNvSpPr txBox="1"/>
          <p:nvPr/>
        </p:nvSpPr>
        <p:spPr>
          <a:xfrm>
            <a:off x="879230" y="6926033"/>
            <a:ext cx="784273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400" dirty="0">
                <a:solidFill>
                  <a:schemeClr val="bg1"/>
                </a:solidFill>
                <a:latin typeface="Impact" panose="020B0806030902050204" pitchFamily="34" charset="0"/>
              </a:rPr>
              <a:t>MANIPULAÇÃO DE DADOS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06F9CADA-9D75-43C7-9C6A-EB9C1A89084F}"/>
              </a:ext>
            </a:extLst>
          </p:cNvPr>
          <p:cNvSpPr txBox="1"/>
          <p:nvPr/>
        </p:nvSpPr>
        <p:spPr>
          <a:xfrm>
            <a:off x="1218612" y="2074558"/>
            <a:ext cx="6981094" cy="450892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8700" dirty="0">
                <a:ln>
                  <a:solidFill>
                    <a:srgbClr val="51F02C"/>
                  </a:solidFill>
                </a:ln>
                <a:noFill/>
                <a:latin typeface="Impact" panose="020B0806030902050204" pitchFamily="34" charset="0"/>
              </a:rPr>
              <a:t>03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8BC5B81A-9E9E-4607-A667-11CC55BC713F}"/>
              </a:ext>
            </a:extLst>
          </p:cNvPr>
          <p:cNvSpPr/>
          <p:nvPr/>
        </p:nvSpPr>
        <p:spPr>
          <a:xfrm>
            <a:off x="879230" y="8038021"/>
            <a:ext cx="7842739" cy="45719"/>
          </a:xfrm>
          <a:prstGeom prst="rect">
            <a:avLst/>
          </a:prstGeom>
          <a:gradFill flip="none" rotWithShape="1">
            <a:gsLst>
              <a:gs pos="0">
                <a:srgbClr val="3EE30B"/>
              </a:gs>
              <a:gs pos="100000">
                <a:srgbClr val="8CF57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F86D7A84-59F6-40C7-B8A0-2CD282503D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29DC0-D40E-4AD8-B479-6D86BF95FFF2}" type="slidenum">
              <a:rPr lang="pt-BR" smtClean="0"/>
              <a:t>13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CB06AF0-5C45-4236-8DB3-F7471450D4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FUNÇÕES BASICAS SQL - ALIELSON FERREIRA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35B1F0BC-C0DA-4FE7-AD9B-EE05033805BC}"/>
              </a:ext>
            </a:extLst>
          </p:cNvPr>
          <p:cNvSpPr txBox="1"/>
          <p:nvPr/>
        </p:nvSpPr>
        <p:spPr>
          <a:xfrm>
            <a:off x="1218612" y="8426287"/>
            <a:ext cx="781560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</a:rPr>
              <a:t>Explore a manipulação prática de dados em bancos, aprendendo a adicionar, atualizar e excluir informações. Compreender e dominar operações como INSERT, UPDATE e DELETE é essencial para a manutenção eficaz de bancos de dados</a:t>
            </a:r>
          </a:p>
        </p:txBody>
      </p:sp>
    </p:spTree>
    <p:extLst>
      <p:ext uri="{BB962C8B-B14F-4D97-AF65-F5344CB8AC3E}">
        <p14:creationId xmlns:p14="http://schemas.microsoft.com/office/powerpoint/2010/main" val="14624576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aixaDeTexto 15">
            <a:extLst>
              <a:ext uri="{FF2B5EF4-FFF2-40B4-BE49-F238E27FC236}">
                <a16:creationId xmlns:a16="http://schemas.microsoft.com/office/drawing/2014/main" id="{57B84716-4C6A-4F6A-AE46-F8F0CC5442D8}"/>
              </a:ext>
            </a:extLst>
          </p:cNvPr>
          <p:cNvSpPr txBox="1"/>
          <p:nvPr/>
        </p:nvSpPr>
        <p:spPr>
          <a:xfrm>
            <a:off x="2400300" y="846948"/>
            <a:ext cx="50995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  <a:latin typeface="Impact" panose="020B0806030902050204" pitchFamily="34" charset="0"/>
              </a:rPr>
              <a:t>INSERT: INSERINDO DADOS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2BE0821C-125C-487C-8A69-C34B9639004E}"/>
              </a:ext>
            </a:extLst>
          </p:cNvPr>
          <p:cNvSpPr txBox="1"/>
          <p:nvPr/>
        </p:nvSpPr>
        <p:spPr>
          <a:xfrm>
            <a:off x="1305872" y="1948129"/>
            <a:ext cx="65063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0" i="0" dirty="0">
                <a:solidFill>
                  <a:schemeClr val="bg1"/>
                </a:solidFill>
                <a:effectLst/>
                <a:latin typeface="Söhne"/>
              </a:rPr>
              <a:t>O comando </a:t>
            </a:r>
            <a:r>
              <a:rPr lang="pt-BR" sz="2400" b="1" i="0" dirty="0">
                <a:solidFill>
                  <a:schemeClr val="bg1"/>
                </a:solidFill>
                <a:effectLst/>
                <a:latin typeface="Söhne"/>
              </a:rPr>
              <a:t>INSERT</a:t>
            </a:r>
            <a:r>
              <a:rPr lang="pt-BR" sz="2400" b="0" i="0" dirty="0">
                <a:solidFill>
                  <a:schemeClr val="bg1"/>
                </a:solidFill>
                <a:effectLst/>
                <a:latin typeface="Söhne"/>
              </a:rPr>
              <a:t> é usado para adicionar novos registros a uma tabela.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ED917698-0982-46B5-936E-E6865859DE7F}"/>
              </a:ext>
            </a:extLst>
          </p:cNvPr>
          <p:cNvSpPr/>
          <p:nvPr/>
        </p:nvSpPr>
        <p:spPr>
          <a:xfrm flipV="1">
            <a:off x="638002" y="-45913"/>
            <a:ext cx="175578" cy="1423300"/>
          </a:xfrm>
          <a:prstGeom prst="rect">
            <a:avLst/>
          </a:prstGeom>
          <a:gradFill flip="none" rotWithShape="1">
            <a:gsLst>
              <a:gs pos="0">
                <a:srgbClr val="3EE30B"/>
              </a:gs>
              <a:gs pos="100000">
                <a:srgbClr val="8CF57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3447B95D-39AA-4645-BEAC-C523A2C842DF}"/>
              </a:ext>
            </a:extLst>
          </p:cNvPr>
          <p:cNvSpPr txBox="1"/>
          <p:nvPr/>
        </p:nvSpPr>
        <p:spPr>
          <a:xfrm>
            <a:off x="2400300" y="6045531"/>
            <a:ext cx="480060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400" b="0" i="0" dirty="0">
                <a:solidFill>
                  <a:schemeClr val="bg1"/>
                </a:solidFill>
                <a:effectLst/>
                <a:latin typeface="Söhne"/>
              </a:rPr>
              <a:t>Após a execução deste comando, um novo habitante </a:t>
            </a:r>
            <a:r>
              <a:rPr lang="pt-BR" sz="2400" i="0" dirty="0">
                <a:solidFill>
                  <a:schemeClr val="bg1"/>
                </a:solidFill>
                <a:effectLst/>
                <a:latin typeface="Söhne"/>
              </a:rPr>
              <a:t>chamado Sarah, com 28 anos de idade e profissão de médico, seria adicionado </a:t>
            </a:r>
            <a:r>
              <a:rPr lang="pt-BR" sz="2400" b="0" i="0" dirty="0">
                <a:solidFill>
                  <a:schemeClr val="bg1"/>
                </a:solidFill>
                <a:effectLst/>
                <a:latin typeface="Söhne"/>
              </a:rPr>
              <a:t>à tabela "habitantes".</a:t>
            </a:r>
            <a:endParaRPr lang="pt-BR" sz="2400" dirty="0">
              <a:solidFill>
                <a:schemeClr val="bg1"/>
              </a:solidFill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8C44D05-703D-47CC-AA4D-C07CBB1F45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35462"/>
            <a:ext cx="9601200" cy="2356445"/>
          </a:xfrm>
          <a:prstGeom prst="rect">
            <a:avLst/>
          </a:prstGeom>
        </p:spPr>
      </p:pic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F59F545-5DFF-4B99-B004-55A0FFC64F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29DC0-D40E-4AD8-B479-6D86BF95FFF2}" type="slidenum">
              <a:rPr lang="pt-BR" smtClean="0"/>
              <a:t>14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B0CA4D2-FBAF-4D46-B6CB-6CF846BE86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FUNÇÕES BASICAS SQL - ALIELSON FERREIRA</a:t>
            </a:r>
          </a:p>
        </p:txBody>
      </p:sp>
    </p:spTree>
    <p:extLst>
      <p:ext uri="{BB962C8B-B14F-4D97-AF65-F5344CB8AC3E}">
        <p14:creationId xmlns:p14="http://schemas.microsoft.com/office/powerpoint/2010/main" val="15322160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aixaDeTexto 15">
            <a:extLst>
              <a:ext uri="{FF2B5EF4-FFF2-40B4-BE49-F238E27FC236}">
                <a16:creationId xmlns:a16="http://schemas.microsoft.com/office/drawing/2014/main" id="{57B84716-4C6A-4F6A-AE46-F8F0CC5442D8}"/>
              </a:ext>
            </a:extLst>
          </p:cNvPr>
          <p:cNvSpPr txBox="1"/>
          <p:nvPr/>
        </p:nvSpPr>
        <p:spPr>
          <a:xfrm>
            <a:off x="2400300" y="846948"/>
            <a:ext cx="50995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  <a:latin typeface="Impact" panose="020B0806030902050204" pitchFamily="34" charset="0"/>
              </a:rPr>
              <a:t>UPDATE: ATUALZIANDO DADOS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2BE0821C-125C-487C-8A69-C34B9639004E}"/>
              </a:ext>
            </a:extLst>
          </p:cNvPr>
          <p:cNvSpPr txBox="1"/>
          <p:nvPr/>
        </p:nvSpPr>
        <p:spPr>
          <a:xfrm>
            <a:off x="1305872" y="1948129"/>
            <a:ext cx="65063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0" i="0" dirty="0">
                <a:solidFill>
                  <a:schemeClr val="bg1"/>
                </a:solidFill>
                <a:effectLst/>
                <a:latin typeface="Söhne"/>
              </a:rPr>
              <a:t>O comando </a:t>
            </a:r>
            <a:r>
              <a:rPr lang="pt-BR" sz="2400" b="1" i="0" dirty="0">
                <a:solidFill>
                  <a:schemeClr val="bg1"/>
                </a:solidFill>
                <a:effectLst/>
                <a:latin typeface="Söhne"/>
              </a:rPr>
              <a:t>UPDATE</a:t>
            </a:r>
            <a:r>
              <a:rPr lang="pt-BR" sz="2400" b="0" i="0" dirty="0">
                <a:solidFill>
                  <a:schemeClr val="bg1"/>
                </a:solidFill>
                <a:effectLst/>
                <a:latin typeface="Söhne"/>
              </a:rPr>
              <a:t> é usado para modificar registros existentes em uma tabela.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ED917698-0982-46B5-936E-E6865859DE7F}"/>
              </a:ext>
            </a:extLst>
          </p:cNvPr>
          <p:cNvSpPr/>
          <p:nvPr/>
        </p:nvSpPr>
        <p:spPr>
          <a:xfrm flipV="1">
            <a:off x="638002" y="-45913"/>
            <a:ext cx="175578" cy="1423300"/>
          </a:xfrm>
          <a:prstGeom prst="rect">
            <a:avLst/>
          </a:prstGeom>
          <a:gradFill flip="none" rotWithShape="1">
            <a:gsLst>
              <a:gs pos="0">
                <a:srgbClr val="3EE30B"/>
              </a:gs>
              <a:gs pos="100000">
                <a:srgbClr val="8CF57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E9F8B25-E1F6-49F0-B71B-F52A0ADC55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10481"/>
            <a:ext cx="9601200" cy="2958208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F85768BD-5D90-491A-942E-7A0A0763904E}"/>
              </a:ext>
            </a:extLst>
          </p:cNvPr>
          <p:cNvSpPr txBox="1"/>
          <p:nvPr/>
        </p:nvSpPr>
        <p:spPr>
          <a:xfrm>
            <a:off x="2206869" y="6732912"/>
            <a:ext cx="48006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</a:rPr>
              <a:t>Este comando atualizaria o registro de Sarah na tabela "habitantes", alterando sua idade para 30 anos.</a:t>
            </a:r>
          </a:p>
        </p:txBody>
      </p:sp>
      <p:sp>
        <p:nvSpPr>
          <p:cNvPr id="8" name="Espaço Reservado para Número de Slide 7">
            <a:extLst>
              <a:ext uri="{FF2B5EF4-FFF2-40B4-BE49-F238E27FC236}">
                <a16:creationId xmlns:a16="http://schemas.microsoft.com/office/drawing/2014/main" id="{CB0139C2-9511-4343-A36B-BD34BBE75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29DC0-D40E-4AD8-B479-6D86BF95FFF2}" type="slidenum">
              <a:rPr lang="pt-BR" smtClean="0"/>
              <a:t>15</a:t>
            </a:fld>
            <a:endParaRPr lang="pt-BR"/>
          </a:p>
        </p:txBody>
      </p:sp>
      <p:sp>
        <p:nvSpPr>
          <p:cNvPr id="10" name="Espaço Reservado para Rodapé 9">
            <a:extLst>
              <a:ext uri="{FF2B5EF4-FFF2-40B4-BE49-F238E27FC236}">
                <a16:creationId xmlns:a16="http://schemas.microsoft.com/office/drawing/2014/main" id="{92A39D4C-DAC8-4CB9-9486-691EECEBC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FUNÇÕES BASICAS SQL - ALIELSON FERREIRA</a:t>
            </a:r>
          </a:p>
        </p:txBody>
      </p:sp>
    </p:spTree>
    <p:extLst>
      <p:ext uri="{BB962C8B-B14F-4D97-AF65-F5344CB8AC3E}">
        <p14:creationId xmlns:p14="http://schemas.microsoft.com/office/powerpoint/2010/main" val="32435140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aixaDeTexto 15">
            <a:extLst>
              <a:ext uri="{FF2B5EF4-FFF2-40B4-BE49-F238E27FC236}">
                <a16:creationId xmlns:a16="http://schemas.microsoft.com/office/drawing/2014/main" id="{57B84716-4C6A-4F6A-AE46-F8F0CC5442D8}"/>
              </a:ext>
            </a:extLst>
          </p:cNvPr>
          <p:cNvSpPr txBox="1"/>
          <p:nvPr/>
        </p:nvSpPr>
        <p:spPr>
          <a:xfrm>
            <a:off x="2400300" y="846948"/>
            <a:ext cx="50995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  <a:latin typeface="Impact" panose="020B0806030902050204" pitchFamily="34" charset="0"/>
              </a:rPr>
              <a:t>DELETE: REMOVENDO DADOS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2BE0821C-125C-487C-8A69-C34B9639004E}"/>
              </a:ext>
            </a:extLst>
          </p:cNvPr>
          <p:cNvSpPr txBox="1"/>
          <p:nvPr/>
        </p:nvSpPr>
        <p:spPr>
          <a:xfrm>
            <a:off x="1305872" y="1948129"/>
            <a:ext cx="65063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0" i="0" dirty="0">
                <a:solidFill>
                  <a:schemeClr val="bg1"/>
                </a:solidFill>
                <a:effectLst/>
                <a:latin typeface="Söhne"/>
              </a:rPr>
              <a:t>O comando </a:t>
            </a:r>
            <a:r>
              <a:rPr lang="pt-BR" sz="2400" b="1" i="0" dirty="0">
                <a:solidFill>
                  <a:schemeClr val="bg1"/>
                </a:solidFill>
                <a:effectLst/>
                <a:latin typeface="Söhne"/>
              </a:rPr>
              <a:t>DELETE</a:t>
            </a:r>
            <a:r>
              <a:rPr lang="pt-BR" sz="2400" b="0" i="0" dirty="0">
                <a:solidFill>
                  <a:schemeClr val="bg1"/>
                </a:solidFill>
                <a:effectLst/>
                <a:latin typeface="Söhne"/>
              </a:rPr>
              <a:t> é usado para remover registros de uma tabela.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ED917698-0982-46B5-936E-E6865859DE7F}"/>
              </a:ext>
            </a:extLst>
          </p:cNvPr>
          <p:cNvSpPr/>
          <p:nvPr/>
        </p:nvSpPr>
        <p:spPr>
          <a:xfrm flipV="1">
            <a:off x="638002" y="-45913"/>
            <a:ext cx="175578" cy="1423300"/>
          </a:xfrm>
          <a:prstGeom prst="rect">
            <a:avLst/>
          </a:prstGeom>
          <a:gradFill flip="none" rotWithShape="1">
            <a:gsLst>
              <a:gs pos="0">
                <a:srgbClr val="3EE30B"/>
              </a:gs>
              <a:gs pos="100000">
                <a:srgbClr val="8CF57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F85768BD-5D90-491A-942E-7A0A0763904E}"/>
              </a:ext>
            </a:extLst>
          </p:cNvPr>
          <p:cNvSpPr txBox="1"/>
          <p:nvPr/>
        </p:nvSpPr>
        <p:spPr>
          <a:xfrm>
            <a:off x="2206869" y="6732912"/>
            <a:ext cx="48006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400" b="0" i="0" dirty="0">
                <a:solidFill>
                  <a:schemeClr val="bg1"/>
                </a:solidFill>
                <a:effectLst/>
                <a:latin typeface="Söhne"/>
              </a:rPr>
              <a:t>Após a execução deste comando, o registro de Sarah seria removido da tabela "habitantes".</a:t>
            </a:r>
            <a:endParaRPr lang="pt-BR" sz="2400" dirty="0">
              <a:solidFill>
                <a:schemeClr val="bg1"/>
              </a:solidFill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95FB75CB-3673-4AFD-BBBD-6FF69BA793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98409"/>
            <a:ext cx="9601200" cy="2806505"/>
          </a:xfrm>
          <a:prstGeom prst="rect">
            <a:avLst/>
          </a:prstGeom>
        </p:spPr>
      </p:pic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42657A69-9D6A-4F01-A15C-11CEC7E06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29DC0-D40E-4AD8-B479-6D86BF95FFF2}" type="slidenum">
              <a:rPr lang="pt-BR" smtClean="0"/>
              <a:t>16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4A72B84-4C02-431B-85E8-0269F07EA1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FUNÇÕES BASICAS SQL - ALIELSON FERREIRA</a:t>
            </a:r>
          </a:p>
        </p:txBody>
      </p:sp>
    </p:spTree>
    <p:extLst>
      <p:ext uri="{BB962C8B-B14F-4D97-AF65-F5344CB8AC3E}">
        <p14:creationId xmlns:p14="http://schemas.microsoft.com/office/powerpoint/2010/main" val="24556220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B0B0E586-87BE-933D-F40E-E3BBA13856E0}"/>
              </a:ext>
            </a:extLst>
          </p:cNvPr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titulo_componente">
            <a:extLst>
              <a:ext uri="{FF2B5EF4-FFF2-40B4-BE49-F238E27FC236}">
                <a16:creationId xmlns:a16="http://schemas.microsoft.com/office/drawing/2014/main" id="{93533FB0-D3C0-9791-4F72-0D1731465A20}"/>
              </a:ext>
            </a:extLst>
          </p:cNvPr>
          <p:cNvSpPr txBox="1"/>
          <p:nvPr/>
        </p:nvSpPr>
        <p:spPr>
          <a:xfrm>
            <a:off x="892277" y="6388320"/>
            <a:ext cx="78166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solidFill>
                  <a:schemeClr val="bg1"/>
                </a:solidFill>
                <a:latin typeface="Impact" panose="020B0806030902050204" pitchFamily="34" charset="0"/>
              </a:rPr>
              <a:t>A</a:t>
            </a:r>
            <a:r>
              <a:rPr lang="pt-BR" sz="7200" dirty="0">
                <a:solidFill>
                  <a:schemeClr val="bg1"/>
                </a:solidFill>
                <a:latin typeface="Impact" panose="020B0806030902050204" pitchFamily="34" charset="0"/>
              </a:rPr>
              <a:t>GRADECIMENTOS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FA80E993-76DA-56CE-427C-CE1D83BD30C1}"/>
              </a:ext>
            </a:extLst>
          </p:cNvPr>
          <p:cNvSpPr/>
          <p:nvPr/>
        </p:nvSpPr>
        <p:spPr>
          <a:xfrm>
            <a:off x="976944" y="8776129"/>
            <a:ext cx="7731978" cy="106262"/>
          </a:xfrm>
          <a:prstGeom prst="rect">
            <a:avLst/>
          </a:prstGeom>
          <a:gradFill flip="none" rotWithShape="1">
            <a:gsLst>
              <a:gs pos="0">
                <a:srgbClr val="11FFFE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rgbClr val="36AB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Espaço Reservado para Rodapé 9">
            <a:extLst>
              <a:ext uri="{FF2B5EF4-FFF2-40B4-BE49-F238E27FC236}">
                <a16:creationId xmlns:a16="http://schemas.microsoft.com/office/drawing/2014/main" id="{15C797C3-6F1E-3AA4-4225-55DBA1A409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FUNÇÕES BASICAS SQL - ALIELSON FERREIRA</a:t>
            </a:r>
          </a:p>
        </p:txBody>
      </p:sp>
      <p:sp>
        <p:nvSpPr>
          <p:cNvPr id="11" name="Espaço Reservado para Número de Slide 10">
            <a:extLst>
              <a:ext uri="{FF2B5EF4-FFF2-40B4-BE49-F238E27FC236}">
                <a16:creationId xmlns:a16="http://schemas.microsoft.com/office/drawing/2014/main" id="{37204EBB-9793-B1C1-E210-A22022EFF3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6D60-96CE-4402-8D7C-2F4B1C382689}" type="slidenum">
              <a:rPr lang="pt-BR" smtClean="0"/>
              <a:t>17</a:t>
            </a:fld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A1440A61-879C-4AEC-BB68-560CCD32A688}"/>
              </a:ext>
            </a:extLst>
          </p:cNvPr>
          <p:cNvSpPr/>
          <p:nvPr/>
        </p:nvSpPr>
        <p:spPr>
          <a:xfrm>
            <a:off x="866183" y="8776129"/>
            <a:ext cx="7842739" cy="106262"/>
          </a:xfrm>
          <a:prstGeom prst="rect">
            <a:avLst/>
          </a:prstGeom>
          <a:gradFill flip="none" rotWithShape="1">
            <a:gsLst>
              <a:gs pos="0">
                <a:srgbClr val="3EE30B"/>
              </a:gs>
              <a:gs pos="100000">
                <a:srgbClr val="8CF57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909566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o_componente">
            <a:extLst>
              <a:ext uri="{FF2B5EF4-FFF2-40B4-BE49-F238E27FC236}">
                <a16:creationId xmlns:a16="http://schemas.microsoft.com/office/drawing/2014/main" id="{5F8A268F-DF04-2C6F-1AF7-579F8D46FDD0}"/>
              </a:ext>
            </a:extLst>
          </p:cNvPr>
          <p:cNvSpPr txBox="1"/>
          <p:nvPr/>
        </p:nvSpPr>
        <p:spPr>
          <a:xfrm>
            <a:off x="1124473" y="1826380"/>
            <a:ext cx="7816645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</a:rPr>
              <a:t>Esse Ebook foi gerado por IA, e diagramado por humano.</a:t>
            </a:r>
            <a:br>
              <a:rPr lang="pt-BR" sz="2400" dirty="0">
                <a:solidFill>
                  <a:schemeClr val="bg1"/>
                </a:solidFill>
              </a:rPr>
            </a:br>
            <a:r>
              <a:rPr lang="pt-BR" sz="2400" dirty="0">
                <a:solidFill>
                  <a:schemeClr val="bg1"/>
                </a:solidFill>
              </a:rPr>
              <a:t>O passo a passo se encontra no meu </a:t>
            </a:r>
            <a:r>
              <a:rPr lang="pt-BR" sz="2400" dirty="0" err="1">
                <a:solidFill>
                  <a:schemeClr val="bg1"/>
                </a:solidFill>
              </a:rPr>
              <a:t>Github</a:t>
            </a:r>
            <a:endParaRPr lang="pt-BR" sz="2400" dirty="0">
              <a:solidFill>
                <a:schemeClr val="bg1"/>
              </a:solidFill>
            </a:endParaRPr>
          </a:p>
          <a:p>
            <a:pPr algn="ctr"/>
            <a:r>
              <a:rPr lang="pt-BR" sz="4400" dirty="0">
                <a:solidFill>
                  <a:schemeClr val="bg1"/>
                </a:solidFill>
              </a:rPr>
              <a:t>.</a:t>
            </a:r>
            <a:br>
              <a:rPr lang="pt-BR" sz="2400" dirty="0">
                <a:solidFill>
                  <a:schemeClr val="bg1"/>
                </a:solidFill>
              </a:rPr>
            </a:br>
            <a:r>
              <a:rPr lang="pt-BR" sz="2400" dirty="0">
                <a:solidFill>
                  <a:schemeClr val="bg1"/>
                </a:solidFill>
              </a:rPr>
              <a:t>Esse conteúdo foi gerado com fins didáticos de construção, não foi realizado uma validação cuidadosa humana no conteúdo e pode conter erros gerados por uma IA.</a:t>
            </a:r>
          </a:p>
        </p:txBody>
      </p:sp>
      <p:sp>
        <p:nvSpPr>
          <p:cNvPr id="3" name="titulo_componente">
            <a:extLst>
              <a:ext uri="{FF2B5EF4-FFF2-40B4-BE49-F238E27FC236}">
                <a16:creationId xmlns:a16="http://schemas.microsoft.com/office/drawing/2014/main" id="{26767187-6DF7-80A9-F3B9-FCD72DDF717D}"/>
              </a:ext>
            </a:extLst>
          </p:cNvPr>
          <p:cNvSpPr txBox="1"/>
          <p:nvPr/>
        </p:nvSpPr>
        <p:spPr>
          <a:xfrm>
            <a:off x="2269438" y="777781"/>
            <a:ext cx="83027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chemeClr val="bg1"/>
                </a:solidFill>
                <a:latin typeface="Impact" panose="020B0806030902050204" pitchFamily="34" charset="0"/>
              </a:rPr>
              <a:t>OBRIGADO POR LER ATÉ AQUI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F3548456-7C95-80DE-D379-01E177977A3D}"/>
              </a:ext>
            </a:extLst>
          </p:cNvPr>
          <p:cNvSpPr/>
          <p:nvPr/>
        </p:nvSpPr>
        <p:spPr>
          <a:xfrm>
            <a:off x="651281" y="-216344"/>
            <a:ext cx="144000" cy="1512000"/>
          </a:xfrm>
          <a:prstGeom prst="rect">
            <a:avLst/>
          </a:prstGeom>
          <a:gradFill flip="none" rotWithShape="1">
            <a:gsLst>
              <a:gs pos="0">
                <a:srgbClr val="11FFFE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rgbClr val="36ABF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Espaço Reservado para Rodapé 10">
            <a:extLst>
              <a:ext uri="{FF2B5EF4-FFF2-40B4-BE49-F238E27FC236}">
                <a16:creationId xmlns:a16="http://schemas.microsoft.com/office/drawing/2014/main" id="{4B80E3D0-EEFE-5ED5-3B8A-29C7805C8F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FUNÇÕES BASICAS SQL - ALIELSON FERREIRA</a:t>
            </a:r>
          </a:p>
        </p:txBody>
      </p:sp>
      <p:sp>
        <p:nvSpPr>
          <p:cNvPr id="12" name="Espaço Reservado para Número de Slide 11">
            <a:extLst>
              <a:ext uri="{FF2B5EF4-FFF2-40B4-BE49-F238E27FC236}">
                <a16:creationId xmlns:a16="http://schemas.microsoft.com/office/drawing/2014/main" id="{5194B7CE-3343-6082-D5FE-370D98CAE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6D60-96CE-4402-8D7C-2F4B1C382689}" type="slidenum">
              <a:rPr lang="pt-BR" smtClean="0"/>
              <a:t>18</a:t>
            </a:fld>
            <a:endParaRPr lang="pt-BR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300835EE-A170-C4AE-5EE7-9322E1BA6163}"/>
              </a:ext>
            </a:extLst>
          </p:cNvPr>
          <p:cNvSpPr/>
          <p:nvPr/>
        </p:nvSpPr>
        <p:spPr>
          <a:xfrm>
            <a:off x="1019130" y="6800477"/>
            <a:ext cx="7562940" cy="6464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hlinkClick r:id="rId2"/>
              </a:rPr>
              <a:t>https://github.com/alielsonfp/prompts-recipe-to-create-a-ebook</a:t>
            </a:r>
            <a:endParaRPr lang="pt-BR" b="1" dirty="0"/>
          </a:p>
        </p:txBody>
      </p:sp>
      <p:pic>
        <p:nvPicPr>
          <p:cNvPr id="1026" name="Picture 2" descr="GitHub Logos and Usage · GitHub">
            <a:extLst>
              <a:ext uri="{FF2B5EF4-FFF2-40B4-BE49-F238E27FC236}">
                <a16:creationId xmlns:a16="http://schemas.microsoft.com/office/drawing/2014/main" id="{1EF46656-CC8F-7EC9-456E-5D0A6CD02B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315" y="4783194"/>
            <a:ext cx="1676570" cy="1676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tângulo 14">
            <a:extLst>
              <a:ext uri="{FF2B5EF4-FFF2-40B4-BE49-F238E27FC236}">
                <a16:creationId xmlns:a16="http://schemas.microsoft.com/office/drawing/2014/main" id="{18105BA5-8D4E-4C55-AD2F-94DF8B998E6D}"/>
              </a:ext>
            </a:extLst>
          </p:cNvPr>
          <p:cNvSpPr/>
          <p:nvPr/>
        </p:nvSpPr>
        <p:spPr>
          <a:xfrm flipV="1">
            <a:off x="638001" y="-216345"/>
            <a:ext cx="157279" cy="1593731"/>
          </a:xfrm>
          <a:prstGeom prst="rect">
            <a:avLst/>
          </a:prstGeom>
          <a:gradFill flip="none" rotWithShape="1">
            <a:gsLst>
              <a:gs pos="0">
                <a:srgbClr val="3EE30B"/>
              </a:gs>
              <a:gs pos="100000">
                <a:srgbClr val="8CF57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4A390324-8AED-4612-AB4A-8E833ADC5E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9930" y="7306239"/>
            <a:ext cx="5887629" cy="4418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4952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6BBE4B21-D99F-444D-8061-6FC3F9176796}"/>
              </a:ext>
            </a:extLst>
          </p:cNvPr>
          <p:cNvSpPr txBox="1"/>
          <p:nvPr/>
        </p:nvSpPr>
        <p:spPr>
          <a:xfrm>
            <a:off x="2190964" y="1569175"/>
            <a:ext cx="689317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sz="3200" dirty="0">
              <a:solidFill>
                <a:schemeClr val="bg1"/>
              </a:solidFill>
              <a:latin typeface="+mj-lt"/>
            </a:endParaRPr>
          </a:p>
          <a:p>
            <a:r>
              <a:rPr lang="pt-BR" sz="3200" dirty="0">
                <a:solidFill>
                  <a:schemeClr val="bg1"/>
                </a:solidFill>
                <a:latin typeface="+mj-lt"/>
              </a:rPr>
              <a:t>Simplificando o uso das funções básicas SQL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57B84716-4C6A-4F6A-AE46-F8F0CC5442D8}"/>
              </a:ext>
            </a:extLst>
          </p:cNvPr>
          <p:cNvSpPr txBox="1"/>
          <p:nvPr/>
        </p:nvSpPr>
        <p:spPr>
          <a:xfrm>
            <a:off x="2190964" y="791496"/>
            <a:ext cx="53880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chemeClr val="bg1"/>
                </a:solidFill>
                <a:latin typeface="Impact" panose="020B0806030902050204" pitchFamily="34" charset="0"/>
              </a:rPr>
              <a:t>PRINCIPAIS FUNÇÕES SQL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2BE0821C-125C-487C-8A69-C34B9639004E}"/>
              </a:ext>
            </a:extLst>
          </p:cNvPr>
          <p:cNvSpPr txBox="1"/>
          <p:nvPr/>
        </p:nvSpPr>
        <p:spPr>
          <a:xfrm>
            <a:off x="2190964" y="3490532"/>
            <a:ext cx="650630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0" i="0" dirty="0">
                <a:solidFill>
                  <a:schemeClr val="bg1"/>
                </a:solidFill>
                <a:effectLst/>
                <a:latin typeface="Söhne"/>
              </a:rPr>
              <a:t>Bem-vindo à Vault-79, onde os segredos mais bem guardados estão esperando para serem revelados através do poder do SQL. Neste </a:t>
            </a:r>
            <a:r>
              <a:rPr lang="pt-BR" sz="2400" b="0" i="0" dirty="0" err="1">
                <a:solidFill>
                  <a:schemeClr val="bg1"/>
                </a:solidFill>
                <a:effectLst/>
                <a:latin typeface="Söhne"/>
              </a:rPr>
              <a:t>eBook</a:t>
            </a:r>
            <a:r>
              <a:rPr lang="pt-BR" sz="2400" b="0" i="0" dirty="0">
                <a:solidFill>
                  <a:schemeClr val="bg1"/>
                </a:solidFill>
                <a:effectLst/>
                <a:latin typeface="Söhne"/>
              </a:rPr>
              <a:t>, vamos explorar as profundezas do SQL enquanto você navega pelo terminal da </a:t>
            </a:r>
            <a:r>
              <a:rPr lang="pt-BR" sz="2400" b="0" i="0" dirty="0" err="1">
                <a:solidFill>
                  <a:schemeClr val="bg1"/>
                </a:solidFill>
                <a:effectLst/>
                <a:latin typeface="Söhne"/>
              </a:rPr>
              <a:t>Vault</a:t>
            </a:r>
            <a:r>
              <a:rPr lang="pt-BR" sz="2400" b="0" i="0" dirty="0">
                <a:solidFill>
                  <a:schemeClr val="bg1"/>
                </a:solidFill>
                <a:effectLst/>
                <a:latin typeface="Söhne"/>
              </a:rPr>
              <a:t> 79, em busca de informações vitais para sua jornada.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ED917698-0982-46B5-936E-E6865859DE7F}"/>
              </a:ext>
            </a:extLst>
          </p:cNvPr>
          <p:cNvSpPr/>
          <p:nvPr/>
        </p:nvSpPr>
        <p:spPr>
          <a:xfrm flipV="1">
            <a:off x="638002" y="-45913"/>
            <a:ext cx="175578" cy="1423300"/>
          </a:xfrm>
          <a:prstGeom prst="rect">
            <a:avLst/>
          </a:prstGeom>
          <a:gradFill flip="none" rotWithShape="1">
            <a:gsLst>
              <a:gs pos="0">
                <a:srgbClr val="3EE30B"/>
              </a:gs>
              <a:gs pos="100000">
                <a:srgbClr val="8CF57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1" name="Espaço Reservado para Número de Slide 20">
            <a:extLst>
              <a:ext uri="{FF2B5EF4-FFF2-40B4-BE49-F238E27FC236}">
                <a16:creationId xmlns:a16="http://schemas.microsoft.com/office/drawing/2014/main" id="{FFD4C3ED-1442-4093-83DB-D5AE02C053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29DC0-D40E-4AD8-B479-6D86BF95FFF2}" type="slidenum">
              <a:rPr lang="pt-BR" smtClean="0"/>
              <a:t>2</a:t>
            </a:fld>
            <a:endParaRPr lang="pt-BR"/>
          </a:p>
        </p:txBody>
      </p:sp>
      <p:sp>
        <p:nvSpPr>
          <p:cNvPr id="22" name="Espaço Reservado para Rodapé 21">
            <a:extLst>
              <a:ext uri="{FF2B5EF4-FFF2-40B4-BE49-F238E27FC236}">
                <a16:creationId xmlns:a16="http://schemas.microsoft.com/office/drawing/2014/main" id="{D0D3F589-EEF1-4B85-9C4E-57A27AB77E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FUNÇÕES BASICAS SQL - ALIELSON FERREIRA</a:t>
            </a:r>
          </a:p>
        </p:txBody>
      </p:sp>
      <p:pic>
        <p:nvPicPr>
          <p:cNvPr id="28" name="Imagem 27">
            <a:extLst>
              <a:ext uri="{FF2B5EF4-FFF2-40B4-BE49-F238E27FC236}">
                <a16:creationId xmlns:a16="http://schemas.microsoft.com/office/drawing/2014/main" id="{A76CFCED-9073-44B8-8452-C33A260D42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2836" y="6458189"/>
            <a:ext cx="4747667" cy="4747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27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C22F5BF0-9DDC-46FB-B816-0C721873FCD2}"/>
              </a:ext>
            </a:extLst>
          </p:cNvPr>
          <p:cNvSpPr/>
          <p:nvPr/>
        </p:nvSpPr>
        <p:spPr>
          <a:xfrm>
            <a:off x="-597877" y="-316523"/>
            <a:ext cx="10199077" cy="1314254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F6D14781-0FA4-4ABF-9B6E-8B5226831FD0}"/>
              </a:ext>
            </a:extLst>
          </p:cNvPr>
          <p:cNvSpPr txBox="1"/>
          <p:nvPr/>
        </p:nvSpPr>
        <p:spPr>
          <a:xfrm>
            <a:off x="879230" y="6926033"/>
            <a:ext cx="784273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400" dirty="0">
                <a:solidFill>
                  <a:schemeClr val="bg1"/>
                </a:solidFill>
                <a:latin typeface="Impact" panose="020B0806030902050204" pitchFamily="34" charset="0"/>
              </a:rPr>
              <a:t>Recuperando Dados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06F9CADA-9D75-43C7-9C6A-EB9C1A89084F}"/>
              </a:ext>
            </a:extLst>
          </p:cNvPr>
          <p:cNvSpPr txBox="1"/>
          <p:nvPr/>
        </p:nvSpPr>
        <p:spPr>
          <a:xfrm>
            <a:off x="1218612" y="2074558"/>
            <a:ext cx="6981094" cy="450892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8700" dirty="0">
                <a:ln>
                  <a:solidFill>
                    <a:srgbClr val="51F02C"/>
                  </a:solidFill>
                </a:ln>
                <a:noFill/>
                <a:latin typeface="Impact" panose="020B0806030902050204" pitchFamily="34" charset="0"/>
              </a:rPr>
              <a:t>01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8BC5B81A-9E9E-4607-A667-11CC55BC713F}"/>
              </a:ext>
            </a:extLst>
          </p:cNvPr>
          <p:cNvSpPr/>
          <p:nvPr/>
        </p:nvSpPr>
        <p:spPr>
          <a:xfrm>
            <a:off x="879230" y="8038021"/>
            <a:ext cx="7842739" cy="45719"/>
          </a:xfrm>
          <a:prstGeom prst="rect">
            <a:avLst/>
          </a:prstGeom>
          <a:gradFill flip="none" rotWithShape="1">
            <a:gsLst>
              <a:gs pos="0">
                <a:srgbClr val="3EE30B"/>
              </a:gs>
              <a:gs pos="100000">
                <a:srgbClr val="8CF57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Espaço Reservado para Número de Slide 7">
            <a:extLst>
              <a:ext uri="{FF2B5EF4-FFF2-40B4-BE49-F238E27FC236}">
                <a16:creationId xmlns:a16="http://schemas.microsoft.com/office/drawing/2014/main" id="{72F69AC8-1861-42EE-A343-B83DA38F66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29DC0-D40E-4AD8-B479-6D86BF95FFF2}" type="slidenum">
              <a:rPr lang="pt-BR" smtClean="0"/>
              <a:t>3</a:t>
            </a:fld>
            <a:endParaRPr lang="pt-BR"/>
          </a:p>
        </p:txBody>
      </p:sp>
      <p:sp>
        <p:nvSpPr>
          <p:cNvPr id="9" name="Espaço Reservado para Rodapé 8">
            <a:extLst>
              <a:ext uri="{FF2B5EF4-FFF2-40B4-BE49-F238E27FC236}">
                <a16:creationId xmlns:a16="http://schemas.microsoft.com/office/drawing/2014/main" id="{5F498AF8-B723-4563-84A3-95AEDB031E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FUNÇÕES BASICAS SQL - ALIELSON FERREIRA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F73D209D-C72C-4362-BFE0-FC605AE8636B}"/>
              </a:ext>
            </a:extLst>
          </p:cNvPr>
          <p:cNvSpPr txBox="1"/>
          <p:nvPr/>
        </p:nvSpPr>
        <p:spPr>
          <a:xfrm>
            <a:off x="879230" y="8426287"/>
            <a:ext cx="78156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</a:rPr>
              <a:t>Dominar a extração eficaz de dados é crucial para análises e decisões informadas. Capacita a exploração e compreensão dos dados armazenados, fundamentais para profissionais que lidam com bancos de dados.</a:t>
            </a:r>
          </a:p>
        </p:txBody>
      </p:sp>
    </p:spTree>
    <p:extLst>
      <p:ext uri="{BB962C8B-B14F-4D97-AF65-F5344CB8AC3E}">
        <p14:creationId xmlns:p14="http://schemas.microsoft.com/office/powerpoint/2010/main" val="30605352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aixaDeTexto 15">
            <a:extLst>
              <a:ext uri="{FF2B5EF4-FFF2-40B4-BE49-F238E27FC236}">
                <a16:creationId xmlns:a16="http://schemas.microsoft.com/office/drawing/2014/main" id="{57B84716-4C6A-4F6A-AE46-F8F0CC5442D8}"/>
              </a:ext>
            </a:extLst>
          </p:cNvPr>
          <p:cNvSpPr txBox="1"/>
          <p:nvPr/>
        </p:nvSpPr>
        <p:spPr>
          <a:xfrm>
            <a:off x="2400300" y="846948"/>
            <a:ext cx="50995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  <a:latin typeface="Impact" panose="020B0806030902050204" pitchFamily="34" charset="0"/>
              </a:rPr>
              <a:t>SELECT: EXLORANDO OS DADOS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2BE0821C-125C-487C-8A69-C34B9639004E}"/>
              </a:ext>
            </a:extLst>
          </p:cNvPr>
          <p:cNvSpPr txBox="1"/>
          <p:nvPr/>
        </p:nvSpPr>
        <p:spPr>
          <a:xfrm>
            <a:off x="1305872" y="1948129"/>
            <a:ext cx="650630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0" i="0" dirty="0">
                <a:solidFill>
                  <a:schemeClr val="bg1"/>
                </a:solidFill>
                <a:effectLst/>
                <a:latin typeface="Söhne"/>
              </a:rPr>
              <a:t>No coração do SQL está a cláusula </a:t>
            </a:r>
            <a:r>
              <a:rPr lang="pt-BR" sz="2400" b="1" i="0" dirty="0">
                <a:solidFill>
                  <a:schemeClr val="bg1"/>
                </a:solidFill>
                <a:effectLst/>
                <a:latin typeface="Söhne"/>
              </a:rPr>
              <a:t>SELECT</a:t>
            </a:r>
            <a:r>
              <a:rPr lang="pt-BR" sz="2400" b="0" i="0" dirty="0">
                <a:solidFill>
                  <a:schemeClr val="bg1"/>
                </a:solidFill>
                <a:effectLst/>
                <a:latin typeface="Söhne"/>
              </a:rPr>
              <a:t>, permitindo que você recupere dados de tabelas. Imagine que você está procurando por registros de suprimentos na </a:t>
            </a:r>
            <a:r>
              <a:rPr lang="pt-BR" sz="2400" b="0" i="0" dirty="0" err="1">
                <a:solidFill>
                  <a:schemeClr val="bg1"/>
                </a:solidFill>
                <a:effectLst/>
                <a:latin typeface="Söhne"/>
              </a:rPr>
              <a:t>Vault</a:t>
            </a:r>
            <a:r>
              <a:rPr lang="pt-BR" sz="2400" b="0" i="0" dirty="0">
                <a:solidFill>
                  <a:schemeClr val="bg1"/>
                </a:solidFill>
                <a:effectLst/>
                <a:latin typeface="Söhne"/>
              </a:rPr>
              <a:t> 79. Vamos dar uma olhada: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ED917698-0982-46B5-936E-E6865859DE7F}"/>
              </a:ext>
            </a:extLst>
          </p:cNvPr>
          <p:cNvSpPr/>
          <p:nvPr/>
        </p:nvSpPr>
        <p:spPr>
          <a:xfrm flipV="1">
            <a:off x="638002" y="-45913"/>
            <a:ext cx="175578" cy="1423300"/>
          </a:xfrm>
          <a:prstGeom prst="rect">
            <a:avLst/>
          </a:prstGeom>
          <a:gradFill flip="none" rotWithShape="1">
            <a:gsLst>
              <a:gs pos="0">
                <a:srgbClr val="3EE30B"/>
              </a:gs>
              <a:gs pos="100000">
                <a:srgbClr val="8CF57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3447B95D-39AA-4645-BEAC-C523A2C842DF}"/>
              </a:ext>
            </a:extLst>
          </p:cNvPr>
          <p:cNvSpPr txBox="1"/>
          <p:nvPr/>
        </p:nvSpPr>
        <p:spPr>
          <a:xfrm>
            <a:off x="2158726" y="6728307"/>
            <a:ext cx="48006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400" b="0" i="0" dirty="0">
                <a:solidFill>
                  <a:schemeClr val="bg1"/>
                </a:solidFill>
                <a:effectLst/>
                <a:latin typeface="Söhne"/>
              </a:rPr>
              <a:t>Isso traz todos os registros da tabela "suprimentos", revelando o que está armazenado na </a:t>
            </a:r>
            <a:r>
              <a:rPr lang="pt-BR" sz="2400" b="0" i="0" dirty="0" err="1">
                <a:solidFill>
                  <a:schemeClr val="bg1"/>
                </a:solidFill>
                <a:effectLst/>
                <a:latin typeface="Söhne"/>
              </a:rPr>
              <a:t>Vault</a:t>
            </a:r>
            <a:r>
              <a:rPr lang="pt-BR" sz="2400" b="0" i="0" dirty="0">
                <a:solidFill>
                  <a:schemeClr val="bg1"/>
                </a:solidFill>
                <a:effectLst/>
                <a:latin typeface="Söhne"/>
              </a:rPr>
              <a:t>.</a:t>
            </a:r>
            <a:endParaRPr lang="pt-BR" sz="2400" dirty="0">
              <a:solidFill>
                <a:schemeClr val="bg1"/>
              </a:solidFill>
            </a:endParaRP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59E3217B-86A8-4B25-9E1F-C8BEC61E727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30959"/>
            <a:ext cx="9601200" cy="3397348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C40D269C-8638-4BF8-941E-E9315907F1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68000"/>
            <a:ext cx="9601200" cy="5138954"/>
          </a:xfrm>
          <a:prstGeom prst="rect">
            <a:avLst/>
          </a:prstGeom>
        </p:spPr>
      </p:pic>
      <p:sp>
        <p:nvSpPr>
          <p:cNvPr id="21" name="Espaço Reservado para Número de Slide 20">
            <a:extLst>
              <a:ext uri="{FF2B5EF4-FFF2-40B4-BE49-F238E27FC236}">
                <a16:creationId xmlns:a16="http://schemas.microsoft.com/office/drawing/2014/main" id="{F2AD2CF4-DE0D-43C3-B9B3-4E693ED247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29DC0-D40E-4AD8-B479-6D86BF95FFF2}" type="slidenum">
              <a:rPr lang="pt-BR" smtClean="0"/>
              <a:t>4</a:t>
            </a:fld>
            <a:endParaRPr lang="pt-BR"/>
          </a:p>
        </p:txBody>
      </p:sp>
      <p:sp>
        <p:nvSpPr>
          <p:cNvPr id="22" name="Espaço Reservado para Rodapé 21">
            <a:extLst>
              <a:ext uri="{FF2B5EF4-FFF2-40B4-BE49-F238E27FC236}">
                <a16:creationId xmlns:a16="http://schemas.microsoft.com/office/drawing/2014/main" id="{D5462EE5-E6A4-4F41-A5F9-502AE4BBC8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FUNÇÕES BASICAS SQL - ALIELSON FERREIRA</a:t>
            </a:r>
          </a:p>
        </p:txBody>
      </p:sp>
    </p:spTree>
    <p:extLst>
      <p:ext uri="{BB962C8B-B14F-4D97-AF65-F5344CB8AC3E}">
        <p14:creationId xmlns:p14="http://schemas.microsoft.com/office/powerpoint/2010/main" val="39080456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aixaDeTexto 15">
            <a:extLst>
              <a:ext uri="{FF2B5EF4-FFF2-40B4-BE49-F238E27FC236}">
                <a16:creationId xmlns:a16="http://schemas.microsoft.com/office/drawing/2014/main" id="{57B84716-4C6A-4F6A-AE46-F8F0CC5442D8}"/>
              </a:ext>
            </a:extLst>
          </p:cNvPr>
          <p:cNvSpPr txBox="1"/>
          <p:nvPr/>
        </p:nvSpPr>
        <p:spPr>
          <a:xfrm>
            <a:off x="2400300" y="846948"/>
            <a:ext cx="5099539" cy="5186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770" dirty="0">
                <a:solidFill>
                  <a:schemeClr val="bg1"/>
                </a:solidFill>
                <a:latin typeface="Impact" panose="020B0806030902050204" pitchFamily="34" charset="0"/>
              </a:rPr>
              <a:t>WHERE: FILTRANDO RESULTADOS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2BE0821C-125C-487C-8A69-C34B9639004E}"/>
              </a:ext>
            </a:extLst>
          </p:cNvPr>
          <p:cNvSpPr txBox="1"/>
          <p:nvPr/>
        </p:nvSpPr>
        <p:spPr>
          <a:xfrm>
            <a:off x="1305872" y="1948129"/>
            <a:ext cx="650630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0" i="0" dirty="0">
                <a:solidFill>
                  <a:schemeClr val="bg1"/>
                </a:solidFill>
                <a:effectLst/>
                <a:latin typeface="Söhne"/>
              </a:rPr>
              <a:t>Às vezes, você precisa ser específico. Suponha que você esteja interessado apenas em suprimentos médicos. Você pode usar a cláusula </a:t>
            </a:r>
            <a:r>
              <a:rPr lang="pt-BR" sz="2400" b="1" i="0" dirty="0">
                <a:solidFill>
                  <a:schemeClr val="bg1"/>
                </a:solidFill>
                <a:effectLst/>
                <a:latin typeface="Söhne"/>
              </a:rPr>
              <a:t>WHERE</a:t>
            </a:r>
            <a:r>
              <a:rPr lang="pt-BR" sz="2400" b="0" i="0" dirty="0">
                <a:solidFill>
                  <a:schemeClr val="bg1"/>
                </a:solidFill>
                <a:effectLst/>
                <a:latin typeface="Söhne"/>
              </a:rPr>
              <a:t> para isso: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ED917698-0982-46B5-936E-E6865859DE7F}"/>
              </a:ext>
            </a:extLst>
          </p:cNvPr>
          <p:cNvSpPr/>
          <p:nvPr/>
        </p:nvSpPr>
        <p:spPr>
          <a:xfrm flipV="1">
            <a:off x="638002" y="-45913"/>
            <a:ext cx="175578" cy="1423300"/>
          </a:xfrm>
          <a:prstGeom prst="rect">
            <a:avLst/>
          </a:prstGeom>
          <a:gradFill flip="none" rotWithShape="1">
            <a:gsLst>
              <a:gs pos="0">
                <a:srgbClr val="3EE30B"/>
              </a:gs>
              <a:gs pos="100000">
                <a:srgbClr val="8CF57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3447B95D-39AA-4645-BEAC-C523A2C842DF}"/>
              </a:ext>
            </a:extLst>
          </p:cNvPr>
          <p:cNvSpPr txBox="1"/>
          <p:nvPr/>
        </p:nvSpPr>
        <p:spPr>
          <a:xfrm>
            <a:off x="2158726" y="6728307"/>
            <a:ext cx="48006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400" b="0" i="0" dirty="0">
                <a:solidFill>
                  <a:schemeClr val="bg1"/>
                </a:solidFill>
                <a:effectLst/>
                <a:latin typeface="Söhne"/>
              </a:rPr>
              <a:t>Agora você só vê os suprimentos médicos, filtrando os resultados.</a:t>
            </a:r>
            <a:endParaRPr lang="pt-BR" sz="2400" dirty="0">
              <a:solidFill>
                <a:schemeClr val="bg1"/>
              </a:solidFill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804FAA9A-7390-41AA-880E-5D62ED2796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30000"/>
            <a:ext cx="9601200" cy="3314486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0EFFA396-FC11-4921-A40D-B244F8D271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68000"/>
            <a:ext cx="9601200" cy="4579034"/>
          </a:xfrm>
          <a:prstGeom prst="rect">
            <a:avLst/>
          </a:prstGeom>
        </p:spPr>
      </p:pic>
      <p:sp>
        <p:nvSpPr>
          <p:cNvPr id="22" name="Espaço Reservado para Número de Slide 21">
            <a:extLst>
              <a:ext uri="{FF2B5EF4-FFF2-40B4-BE49-F238E27FC236}">
                <a16:creationId xmlns:a16="http://schemas.microsoft.com/office/drawing/2014/main" id="{8727110A-9B01-4B1A-B460-D635D0496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29DC0-D40E-4AD8-B479-6D86BF95FFF2}" type="slidenum">
              <a:rPr lang="pt-BR" smtClean="0"/>
              <a:t>5</a:t>
            </a:fld>
            <a:endParaRPr lang="pt-BR"/>
          </a:p>
        </p:txBody>
      </p:sp>
      <p:sp>
        <p:nvSpPr>
          <p:cNvPr id="23" name="Espaço Reservado para Rodapé 22">
            <a:extLst>
              <a:ext uri="{FF2B5EF4-FFF2-40B4-BE49-F238E27FC236}">
                <a16:creationId xmlns:a16="http://schemas.microsoft.com/office/drawing/2014/main" id="{07241703-B7B8-453F-BDCC-334E242CEE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FUNÇÕES BASICAS SQL - ALIELSON FERREIRA</a:t>
            </a:r>
          </a:p>
        </p:txBody>
      </p:sp>
    </p:spTree>
    <p:extLst>
      <p:ext uri="{BB962C8B-B14F-4D97-AF65-F5344CB8AC3E}">
        <p14:creationId xmlns:p14="http://schemas.microsoft.com/office/powerpoint/2010/main" val="888160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aixaDeTexto 15">
            <a:extLst>
              <a:ext uri="{FF2B5EF4-FFF2-40B4-BE49-F238E27FC236}">
                <a16:creationId xmlns:a16="http://schemas.microsoft.com/office/drawing/2014/main" id="{57B84716-4C6A-4F6A-AE46-F8F0CC5442D8}"/>
              </a:ext>
            </a:extLst>
          </p:cNvPr>
          <p:cNvSpPr txBox="1"/>
          <p:nvPr/>
        </p:nvSpPr>
        <p:spPr>
          <a:xfrm>
            <a:off x="2400300" y="846948"/>
            <a:ext cx="5099539" cy="5186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770" dirty="0">
                <a:solidFill>
                  <a:schemeClr val="bg1"/>
                </a:solidFill>
                <a:latin typeface="Impact" panose="020B0806030902050204" pitchFamily="34" charset="0"/>
              </a:rPr>
              <a:t>ORDER BY: ORDENANDO RESULTADOS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2BE0821C-125C-487C-8A69-C34B9639004E}"/>
              </a:ext>
            </a:extLst>
          </p:cNvPr>
          <p:cNvSpPr txBox="1"/>
          <p:nvPr/>
        </p:nvSpPr>
        <p:spPr>
          <a:xfrm>
            <a:off x="1305872" y="1705512"/>
            <a:ext cx="650630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0" i="0" dirty="0">
                <a:solidFill>
                  <a:schemeClr val="bg1"/>
                </a:solidFill>
                <a:effectLst/>
                <a:latin typeface="Söhne"/>
              </a:rPr>
              <a:t>Se você quiser classificar os resultados por ordem alfabética, por exemplo, use </a:t>
            </a:r>
            <a:r>
              <a:rPr lang="pt-BR" sz="2400" b="1" i="0" dirty="0">
                <a:solidFill>
                  <a:schemeClr val="bg1"/>
                </a:solidFill>
                <a:effectLst/>
                <a:latin typeface="Söhne"/>
              </a:rPr>
              <a:t>ORDER BY</a:t>
            </a:r>
            <a:r>
              <a:rPr lang="pt-BR" sz="2400" b="0" i="0" dirty="0">
                <a:solidFill>
                  <a:schemeClr val="bg1"/>
                </a:solidFill>
                <a:effectLst/>
                <a:latin typeface="Söhne"/>
              </a:rPr>
              <a:t>:</a:t>
            </a:r>
          </a:p>
          <a:p>
            <a:r>
              <a:rPr lang="pt-BR" sz="2400" b="1" i="0" dirty="0">
                <a:solidFill>
                  <a:schemeClr val="bg1"/>
                </a:solidFill>
                <a:effectLst/>
                <a:latin typeface="Söhne"/>
              </a:rPr>
              <a:t>ASC</a:t>
            </a:r>
            <a:r>
              <a:rPr lang="pt-BR" sz="2400" b="0" i="0" dirty="0">
                <a:solidFill>
                  <a:schemeClr val="bg1"/>
                </a:solidFill>
                <a:effectLst/>
                <a:latin typeface="Söhne"/>
              </a:rPr>
              <a:t>: Ordena os resultados em ordem crescente, do menor para o maior.</a:t>
            </a:r>
          </a:p>
          <a:p>
            <a:r>
              <a:rPr lang="pt-BR" sz="2400" b="1" i="0" dirty="0">
                <a:solidFill>
                  <a:schemeClr val="bg1"/>
                </a:solidFill>
                <a:effectLst/>
                <a:latin typeface="Söhne"/>
              </a:rPr>
              <a:t>DESC</a:t>
            </a:r>
            <a:r>
              <a:rPr lang="pt-BR" sz="2400" b="0" i="0" dirty="0">
                <a:solidFill>
                  <a:schemeClr val="bg1"/>
                </a:solidFill>
                <a:effectLst/>
                <a:latin typeface="Söhne"/>
              </a:rPr>
              <a:t>: Ordena os resultados em ordem decrescente, do maior para o menor.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ED917698-0982-46B5-936E-E6865859DE7F}"/>
              </a:ext>
            </a:extLst>
          </p:cNvPr>
          <p:cNvSpPr/>
          <p:nvPr/>
        </p:nvSpPr>
        <p:spPr>
          <a:xfrm flipV="1">
            <a:off x="638002" y="-45913"/>
            <a:ext cx="175578" cy="1423300"/>
          </a:xfrm>
          <a:prstGeom prst="rect">
            <a:avLst/>
          </a:prstGeom>
          <a:gradFill flip="none" rotWithShape="1">
            <a:gsLst>
              <a:gs pos="0">
                <a:srgbClr val="3EE30B"/>
              </a:gs>
              <a:gs pos="100000">
                <a:srgbClr val="8CF57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3447B95D-39AA-4645-BEAC-C523A2C842DF}"/>
              </a:ext>
            </a:extLst>
          </p:cNvPr>
          <p:cNvSpPr txBox="1"/>
          <p:nvPr/>
        </p:nvSpPr>
        <p:spPr>
          <a:xfrm>
            <a:off x="2158726" y="6728307"/>
            <a:ext cx="48006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400" b="0" i="0" dirty="0">
                <a:solidFill>
                  <a:schemeClr val="bg1"/>
                </a:solidFill>
                <a:effectLst/>
                <a:latin typeface="Söhne"/>
              </a:rPr>
              <a:t>Agora você vê os suprimentos em ordem alfabética pelo nome.</a:t>
            </a:r>
            <a:endParaRPr lang="pt-BR" sz="2400" dirty="0">
              <a:solidFill>
                <a:schemeClr val="bg1"/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3851B42-EC01-4D28-83C5-6897A6CFD7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72398"/>
            <a:ext cx="9601200" cy="3397348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93E19D9A-32D8-472A-90DF-77150764A2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143805"/>
            <a:ext cx="9601200" cy="5409907"/>
          </a:xfrm>
          <a:prstGeom prst="rect">
            <a:avLst/>
          </a:prstGeom>
        </p:spPr>
      </p:pic>
      <p:sp>
        <p:nvSpPr>
          <p:cNvPr id="10" name="Espaço Reservado para Número de Slide 9">
            <a:extLst>
              <a:ext uri="{FF2B5EF4-FFF2-40B4-BE49-F238E27FC236}">
                <a16:creationId xmlns:a16="http://schemas.microsoft.com/office/drawing/2014/main" id="{D35FCCEB-1220-4FB0-8A71-D6D3CE571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29DC0-D40E-4AD8-B479-6D86BF95FFF2}" type="slidenum">
              <a:rPr lang="pt-BR" smtClean="0"/>
              <a:t>6</a:t>
            </a:fld>
            <a:endParaRPr lang="pt-BR"/>
          </a:p>
        </p:txBody>
      </p:sp>
      <p:sp>
        <p:nvSpPr>
          <p:cNvPr id="11" name="Espaço Reservado para Rodapé 10">
            <a:extLst>
              <a:ext uri="{FF2B5EF4-FFF2-40B4-BE49-F238E27FC236}">
                <a16:creationId xmlns:a16="http://schemas.microsoft.com/office/drawing/2014/main" id="{CBF6CAFA-4330-4A5C-BF39-F24677FAB1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FUNÇÕES BASICAS SQL - ALIELSON FERREIRA</a:t>
            </a:r>
          </a:p>
        </p:txBody>
      </p:sp>
    </p:spTree>
    <p:extLst>
      <p:ext uri="{BB962C8B-B14F-4D97-AF65-F5344CB8AC3E}">
        <p14:creationId xmlns:p14="http://schemas.microsoft.com/office/powerpoint/2010/main" val="38723145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aixaDeTexto 15">
            <a:extLst>
              <a:ext uri="{FF2B5EF4-FFF2-40B4-BE49-F238E27FC236}">
                <a16:creationId xmlns:a16="http://schemas.microsoft.com/office/drawing/2014/main" id="{57B84716-4C6A-4F6A-AE46-F8F0CC5442D8}"/>
              </a:ext>
            </a:extLst>
          </p:cNvPr>
          <p:cNvSpPr txBox="1"/>
          <p:nvPr/>
        </p:nvSpPr>
        <p:spPr>
          <a:xfrm>
            <a:off x="2400300" y="846948"/>
            <a:ext cx="50995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  <a:latin typeface="Impact" panose="020B0806030902050204" pitchFamily="34" charset="0"/>
              </a:rPr>
              <a:t>DISTINCT: REMOVENDO DUPLICATAS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2BE0821C-125C-487C-8A69-C34B9639004E}"/>
              </a:ext>
            </a:extLst>
          </p:cNvPr>
          <p:cNvSpPr txBox="1"/>
          <p:nvPr/>
        </p:nvSpPr>
        <p:spPr>
          <a:xfrm>
            <a:off x="1547446" y="1841428"/>
            <a:ext cx="650630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0" i="0" dirty="0">
                <a:solidFill>
                  <a:schemeClr val="bg1"/>
                </a:solidFill>
                <a:effectLst/>
                <a:latin typeface="Söhne"/>
              </a:rPr>
              <a:t>O comando DISTINCT é usado para selecionar valores únicos em uma coluna. No contexto da </a:t>
            </a:r>
            <a:r>
              <a:rPr lang="pt-BR" sz="2400" b="0" i="0" dirty="0" err="1">
                <a:solidFill>
                  <a:schemeClr val="bg1"/>
                </a:solidFill>
                <a:effectLst/>
                <a:latin typeface="Söhne"/>
              </a:rPr>
              <a:t>Vault</a:t>
            </a:r>
            <a:r>
              <a:rPr lang="pt-BR" sz="2400" b="0" i="0" dirty="0">
                <a:solidFill>
                  <a:schemeClr val="bg1"/>
                </a:solidFill>
                <a:effectLst/>
                <a:latin typeface="Söhne"/>
              </a:rPr>
              <a:t>, se houver várias entradas para a coluna "profissão" na tabela "habitantes", o DISTINCT garantirá que apenas uma instância de cada profissão única seja exibida, removendo duplicatas.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ED917698-0982-46B5-936E-E6865859DE7F}"/>
              </a:ext>
            </a:extLst>
          </p:cNvPr>
          <p:cNvSpPr/>
          <p:nvPr/>
        </p:nvSpPr>
        <p:spPr>
          <a:xfrm flipV="1">
            <a:off x="638002" y="-45913"/>
            <a:ext cx="175578" cy="1423300"/>
          </a:xfrm>
          <a:prstGeom prst="rect">
            <a:avLst/>
          </a:prstGeom>
          <a:gradFill flip="none" rotWithShape="1">
            <a:gsLst>
              <a:gs pos="0">
                <a:srgbClr val="3EE30B"/>
              </a:gs>
              <a:gs pos="100000">
                <a:srgbClr val="8CF57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5EAB3915-2DDD-4CDB-B126-50473FF58A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23" y="4092258"/>
            <a:ext cx="9601200" cy="3748161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50CD6851-E4A3-4175-BCDF-E4818B74C5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23" y="5364415"/>
            <a:ext cx="9601200" cy="8530297"/>
          </a:xfrm>
          <a:prstGeom prst="rect">
            <a:avLst/>
          </a:prstGeom>
        </p:spPr>
      </p:pic>
      <p:sp>
        <p:nvSpPr>
          <p:cNvPr id="14" name="Espaço Reservado para Número de Slide 13">
            <a:extLst>
              <a:ext uri="{FF2B5EF4-FFF2-40B4-BE49-F238E27FC236}">
                <a16:creationId xmlns:a16="http://schemas.microsoft.com/office/drawing/2014/main" id="{4311EA54-A511-4361-8B26-BF2205124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29DC0-D40E-4AD8-B479-6D86BF95FFF2}" type="slidenum">
              <a:rPr lang="pt-BR" smtClean="0"/>
              <a:t>7</a:t>
            </a:fld>
            <a:endParaRPr lang="pt-BR"/>
          </a:p>
        </p:txBody>
      </p:sp>
      <p:sp>
        <p:nvSpPr>
          <p:cNvPr id="15" name="Espaço Reservado para Rodapé 14">
            <a:extLst>
              <a:ext uri="{FF2B5EF4-FFF2-40B4-BE49-F238E27FC236}">
                <a16:creationId xmlns:a16="http://schemas.microsoft.com/office/drawing/2014/main" id="{2FB36BC9-5E01-48AA-A4AF-5CDEDD7D74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FUNÇÕES BASICAS SQL - ALIELSON FERREIRA</a:t>
            </a:r>
          </a:p>
        </p:txBody>
      </p:sp>
    </p:spTree>
    <p:extLst>
      <p:ext uri="{BB962C8B-B14F-4D97-AF65-F5344CB8AC3E}">
        <p14:creationId xmlns:p14="http://schemas.microsoft.com/office/powerpoint/2010/main" val="1701374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C22F5BF0-9DDC-46FB-B816-0C721873FCD2}"/>
              </a:ext>
            </a:extLst>
          </p:cNvPr>
          <p:cNvSpPr/>
          <p:nvPr/>
        </p:nvSpPr>
        <p:spPr>
          <a:xfrm>
            <a:off x="-509954" y="-351692"/>
            <a:ext cx="10111154" cy="1315329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F6D14781-0FA4-4ABF-9B6E-8B5226831FD0}"/>
              </a:ext>
            </a:extLst>
          </p:cNvPr>
          <p:cNvSpPr txBox="1"/>
          <p:nvPr/>
        </p:nvSpPr>
        <p:spPr>
          <a:xfrm>
            <a:off x="879230" y="6926033"/>
            <a:ext cx="784273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400" dirty="0">
                <a:solidFill>
                  <a:schemeClr val="bg1"/>
                </a:solidFill>
                <a:latin typeface="Impact" panose="020B0806030902050204" pitchFamily="34" charset="0"/>
              </a:rPr>
              <a:t>FILTRANDO E AGRUPANDO DADOS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06F9CADA-9D75-43C7-9C6A-EB9C1A89084F}"/>
              </a:ext>
            </a:extLst>
          </p:cNvPr>
          <p:cNvSpPr txBox="1"/>
          <p:nvPr/>
        </p:nvSpPr>
        <p:spPr>
          <a:xfrm>
            <a:off x="1218612" y="2074558"/>
            <a:ext cx="6981094" cy="450892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8700" dirty="0">
                <a:ln>
                  <a:solidFill>
                    <a:srgbClr val="51F02C"/>
                  </a:solidFill>
                </a:ln>
                <a:noFill/>
                <a:latin typeface="Impact" panose="020B0806030902050204" pitchFamily="34" charset="0"/>
              </a:rPr>
              <a:t>02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8BC5B81A-9E9E-4607-A667-11CC55BC713F}"/>
              </a:ext>
            </a:extLst>
          </p:cNvPr>
          <p:cNvSpPr/>
          <p:nvPr/>
        </p:nvSpPr>
        <p:spPr>
          <a:xfrm>
            <a:off x="879230" y="8038021"/>
            <a:ext cx="7842739" cy="45719"/>
          </a:xfrm>
          <a:prstGeom prst="rect">
            <a:avLst/>
          </a:prstGeom>
          <a:gradFill flip="none" rotWithShape="1">
            <a:gsLst>
              <a:gs pos="0">
                <a:srgbClr val="3EE30B"/>
              </a:gs>
              <a:gs pos="100000">
                <a:srgbClr val="8CF57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889F7AE9-A121-40C5-B178-DEA9300E74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29DC0-D40E-4AD8-B479-6D86BF95FFF2}" type="slidenum">
              <a:rPr lang="pt-BR" smtClean="0"/>
              <a:t>8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DF04E20-394C-4E70-A059-B7A70C6A66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FUNÇÕES BASICAS SQL - ALIELSON FERREIRA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3102A127-C4F0-4885-A5B4-A6D7EE6E2CD3}"/>
              </a:ext>
            </a:extLst>
          </p:cNvPr>
          <p:cNvSpPr txBox="1"/>
          <p:nvPr/>
        </p:nvSpPr>
        <p:spPr>
          <a:xfrm>
            <a:off x="1002323" y="8642176"/>
            <a:ext cx="78156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</a:rPr>
              <a:t>Exploraremos a organização e refinamento de dados em bancos, filtrando-os para análises precisas e explorando agrupamentos para obter insights valiosos sobre tendências e padrões dentro do conjunto de dados.</a:t>
            </a:r>
          </a:p>
        </p:txBody>
      </p:sp>
    </p:spTree>
    <p:extLst>
      <p:ext uri="{BB962C8B-B14F-4D97-AF65-F5344CB8AC3E}">
        <p14:creationId xmlns:p14="http://schemas.microsoft.com/office/powerpoint/2010/main" val="31653129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aixaDeTexto 15">
            <a:extLst>
              <a:ext uri="{FF2B5EF4-FFF2-40B4-BE49-F238E27FC236}">
                <a16:creationId xmlns:a16="http://schemas.microsoft.com/office/drawing/2014/main" id="{57B84716-4C6A-4F6A-AE46-F8F0CC5442D8}"/>
              </a:ext>
            </a:extLst>
          </p:cNvPr>
          <p:cNvSpPr txBox="1"/>
          <p:nvPr/>
        </p:nvSpPr>
        <p:spPr>
          <a:xfrm>
            <a:off x="2470639" y="715260"/>
            <a:ext cx="509953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  <a:latin typeface="Impact" panose="020B0806030902050204" pitchFamily="34" charset="0"/>
              </a:rPr>
              <a:t>Funções de Agregação (COUNT, SUM, AVG, MAX, MIN)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2BE0821C-125C-487C-8A69-C34B9639004E}"/>
              </a:ext>
            </a:extLst>
          </p:cNvPr>
          <p:cNvSpPr txBox="1"/>
          <p:nvPr/>
        </p:nvSpPr>
        <p:spPr>
          <a:xfrm>
            <a:off x="1305872" y="1948129"/>
            <a:ext cx="65063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0" i="0" dirty="0">
                <a:solidFill>
                  <a:schemeClr val="bg1"/>
                </a:solidFill>
                <a:effectLst/>
                <a:latin typeface="Söhne"/>
              </a:rPr>
              <a:t>Vamos explorar a tabela "habitantes" para entender como esses conceitos funcionam em conjunto.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ED917698-0982-46B5-936E-E6865859DE7F}"/>
              </a:ext>
            </a:extLst>
          </p:cNvPr>
          <p:cNvSpPr/>
          <p:nvPr/>
        </p:nvSpPr>
        <p:spPr>
          <a:xfrm flipV="1">
            <a:off x="638002" y="-45913"/>
            <a:ext cx="175578" cy="1423300"/>
          </a:xfrm>
          <a:prstGeom prst="rect">
            <a:avLst/>
          </a:prstGeom>
          <a:gradFill flip="none" rotWithShape="1">
            <a:gsLst>
              <a:gs pos="0">
                <a:srgbClr val="3EE30B"/>
              </a:gs>
              <a:gs pos="100000">
                <a:srgbClr val="8CF57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3447B95D-39AA-4645-BEAC-C523A2C842DF}"/>
              </a:ext>
            </a:extLst>
          </p:cNvPr>
          <p:cNvSpPr txBox="1"/>
          <p:nvPr/>
        </p:nvSpPr>
        <p:spPr>
          <a:xfrm>
            <a:off x="813580" y="7122575"/>
            <a:ext cx="812827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400" b="1" i="0" dirty="0">
                <a:solidFill>
                  <a:schemeClr val="bg1"/>
                </a:solidFill>
                <a:effectLst/>
                <a:latin typeface="Söhne"/>
              </a:rPr>
              <a:t>COUNT(*)</a:t>
            </a:r>
            <a:r>
              <a:rPr lang="pt-BR" sz="2400" b="0" i="0" dirty="0">
                <a:solidFill>
                  <a:schemeClr val="bg1"/>
                </a:solidFill>
                <a:effectLst/>
                <a:latin typeface="Söhne"/>
              </a:rPr>
              <a:t>: Conta o número total de habitantes na </a:t>
            </a:r>
            <a:r>
              <a:rPr lang="pt-BR" sz="2400" b="0" i="0" dirty="0" err="1">
                <a:solidFill>
                  <a:schemeClr val="bg1"/>
                </a:solidFill>
                <a:effectLst/>
                <a:latin typeface="Söhne"/>
              </a:rPr>
              <a:t>Vault</a:t>
            </a:r>
            <a:r>
              <a:rPr lang="pt-BR" sz="2400" b="0" i="0" dirty="0">
                <a:solidFill>
                  <a:schemeClr val="bg1"/>
                </a:solidFill>
                <a:effectLst/>
                <a:latin typeface="Söhne"/>
              </a:rPr>
              <a:t>.</a:t>
            </a:r>
          </a:p>
          <a:p>
            <a:pPr algn="ctr"/>
            <a:r>
              <a:rPr lang="pt-BR" sz="2400" b="1" i="0" dirty="0">
                <a:solidFill>
                  <a:schemeClr val="bg1"/>
                </a:solidFill>
                <a:effectLst/>
                <a:latin typeface="Söhne"/>
              </a:rPr>
              <a:t>AVG</a:t>
            </a:r>
            <a:r>
              <a:rPr lang="pt-BR" sz="2400" b="0" i="0" dirty="0">
                <a:solidFill>
                  <a:schemeClr val="bg1"/>
                </a:solidFill>
                <a:effectLst/>
                <a:latin typeface="Söhne"/>
              </a:rPr>
              <a:t>(idade): Calcula a idade média dos habitantes.</a:t>
            </a:r>
          </a:p>
          <a:p>
            <a:pPr algn="ctr"/>
            <a:r>
              <a:rPr lang="pt-BR" sz="2400" b="1" i="0" dirty="0">
                <a:solidFill>
                  <a:schemeClr val="bg1"/>
                </a:solidFill>
                <a:effectLst/>
                <a:latin typeface="Söhne"/>
              </a:rPr>
              <a:t>MAX</a:t>
            </a:r>
            <a:r>
              <a:rPr lang="pt-BR" sz="2400" b="0" i="0" dirty="0">
                <a:solidFill>
                  <a:schemeClr val="bg1"/>
                </a:solidFill>
                <a:effectLst/>
                <a:latin typeface="Söhne"/>
              </a:rPr>
              <a:t>(idade): Determina a idade máxima entre os habitantes.</a:t>
            </a:r>
          </a:p>
          <a:p>
            <a:pPr algn="ctr"/>
            <a:r>
              <a:rPr lang="pt-BR" sz="2400" b="1" i="0" dirty="0">
                <a:solidFill>
                  <a:schemeClr val="bg1"/>
                </a:solidFill>
                <a:effectLst/>
                <a:latin typeface="Söhne"/>
              </a:rPr>
              <a:t>MIN</a:t>
            </a:r>
            <a:r>
              <a:rPr lang="pt-BR" sz="2400" b="0" i="0" dirty="0">
                <a:solidFill>
                  <a:schemeClr val="bg1"/>
                </a:solidFill>
                <a:effectLst/>
                <a:latin typeface="Söhne"/>
              </a:rPr>
              <a:t>(idade): Determina a idade mínima entre os habitantes</a:t>
            </a:r>
            <a:endParaRPr lang="pt-BR" sz="2400" dirty="0">
              <a:solidFill>
                <a:schemeClr val="bg1"/>
              </a:solidFill>
            </a:endParaRP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5317D67E-C5E1-4D8F-B48A-2C151F4A43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893646"/>
            <a:ext cx="9601200" cy="3537284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A1513853-99DF-434C-8962-45F8EC57B6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2532" y="3148458"/>
            <a:ext cx="7350370" cy="3689320"/>
          </a:xfrm>
          <a:prstGeom prst="rect">
            <a:avLst/>
          </a:prstGeom>
        </p:spPr>
      </p:pic>
      <p:sp>
        <p:nvSpPr>
          <p:cNvPr id="13" name="Espaço Reservado para Número de Slide 12">
            <a:extLst>
              <a:ext uri="{FF2B5EF4-FFF2-40B4-BE49-F238E27FC236}">
                <a16:creationId xmlns:a16="http://schemas.microsoft.com/office/drawing/2014/main" id="{BC48748A-B2EB-4B1A-8DB4-89C41CF02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29DC0-D40E-4AD8-B479-6D86BF95FFF2}" type="slidenum">
              <a:rPr lang="pt-BR" smtClean="0"/>
              <a:t>9</a:t>
            </a:fld>
            <a:endParaRPr lang="pt-BR"/>
          </a:p>
        </p:txBody>
      </p:sp>
      <p:sp>
        <p:nvSpPr>
          <p:cNvPr id="15" name="Espaço Reservado para Rodapé 14">
            <a:extLst>
              <a:ext uri="{FF2B5EF4-FFF2-40B4-BE49-F238E27FC236}">
                <a16:creationId xmlns:a16="http://schemas.microsoft.com/office/drawing/2014/main" id="{78DDC047-69E6-4A3F-9E96-B443D6C343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FUNÇÕES BASICAS SQL - ALIELSON FERREIRA</a:t>
            </a:r>
          </a:p>
        </p:txBody>
      </p:sp>
    </p:spTree>
    <p:extLst>
      <p:ext uri="{BB962C8B-B14F-4D97-AF65-F5344CB8AC3E}">
        <p14:creationId xmlns:p14="http://schemas.microsoft.com/office/powerpoint/2010/main" val="117214530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582</TotalTime>
  <Words>1019</Words>
  <Application>Microsoft Office PowerPoint</Application>
  <PresentationFormat>Papel A3 (297 x 420 mm)</PresentationFormat>
  <Paragraphs>95</Paragraphs>
  <Slides>18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18</vt:i4>
      </vt:variant>
    </vt:vector>
  </HeadingPairs>
  <TitlesOfParts>
    <vt:vector size="25" baseType="lpstr">
      <vt:lpstr>8BIT WONDER</vt:lpstr>
      <vt:lpstr>Arial</vt:lpstr>
      <vt:lpstr>Calibri</vt:lpstr>
      <vt:lpstr>Calibri Light</vt:lpstr>
      <vt:lpstr>Impact</vt:lpstr>
      <vt:lpstr>Söhne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alielson</dc:creator>
  <cp:lastModifiedBy>alielson</cp:lastModifiedBy>
  <cp:revision>34</cp:revision>
  <dcterms:created xsi:type="dcterms:W3CDTF">2024-04-25T17:06:57Z</dcterms:created>
  <dcterms:modified xsi:type="dcterms:W3CDTF">2024-04-26T06:30:52Z</dcterms:modified>
</cp:coreProperties>
</file>